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</p:sldMasterIdLst>
  <p:notesMasterIdLst>
    <p:notesMasterId r:id="rId45"/>
  </p:notesMasterIdLst>
  <p:handoutMasterIdLst>
    <p:handoutMasterId r:id="rId46"/>
  </p:handoutMasterIdLst>
  <p:sldIdLst>
    <p:sldId id="265" r:id="rId5"/>
    <p:sldId id="270" r:id="rId6"/>
    <p:sldId id="286" r:id="rId7"/>
    <p:sldId id="307" r:id="rId8"/>
    <p:sldId id="308" r:id="rId9"/>
    <p:sldId id="303" r:id="rId10"/>
    <p:sldId id="293" r:id="rId11"/>
    <p:sldId id="304" r:id="rId12"/>
    <p:sldId id="302" r:id="rId13"/>
    <p:sldId id="300" r:id="rId14"/>
    <p:sldId id="288" r:id="rId15"/>
    <p:sldId id="279" r:id="rId16"/>
    <p:sldId id="277" r:id="rId17"/>
    <p:sldId id="280" r:id="rId18"/>
    <p:sldId id="281" r:id="rId19"/>
    <p:sldId id="282" r:id="rId20"/>
    <p:sldId id="298" r:id="rId21"/>
    <p:sldId id="271" r:id="rId22"/>
    <p:sldId id="299" r:id="rId23"/>
    <p:sldId id="306" r:id="rId24"/>
    <p:sldId id="283" r:id="rId25"/>
    <p:sldId id="284" r:id="rId26"/>
    <p:sldId id="285" r:id="rId27"/>
    <p:sldId id="291" r:id="rId28"/>
    <p:sldId id="292" r:id="rId29"/>
    <p:sldId id="276" r:id="rId30"/>
    <p:sldId id="290" r:id="rId31"/>
    <p:sldId id="301" r:id="rId32"/>
    <p:sldId id="274" r:id="rId33"/>
    <p:sldId id="275" r:id="rId34"/>
    <p:sldId id="287" r:id="rId35"/>
    <p:sldId id="294" r:id="rId36"/>
    <p:sldId id="295" r:id="rId37"/>
    <p:sldId id="297" r:id="rId38"/>
    <p:sldId id="296" r:id="rId39"/>
    <p:sldId id="289" r:id="rId40"/>
    <p:sldId id="278" r:id="rId41"/>
    <p:sldId id="272" r:id="rId42"/>
    <p:sldId id="273" r:id="rId43"/>
    <p:sldId id="305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2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© 2017, Charles Kaplan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ywebsite/index.php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Secure PHP and MySQL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Prof. Charles Kaplan</a:t>
            </a:r>
          </a:p>
          <a:p>
            <a:r>
              <a:rPr lang="en-US" dirty="0"/>
              <a:t>Farmingdale State College</a:t>
            </a: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ACF6C-DACD-4757-AEA1-4558A796C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Vulnerabilities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0984C9-4AF9-4569-BF9F-A15B72B5C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PHP is an interpretive language – code is “compiled” during execution.  It is possible to alter a program while it is executing.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$id = $_GET[‘id’];</a:t>
            </a:r>
          </a:p>
          <a:p>
            <a:pPr marL="0" indent="0">
              <a:buNone/>
            </a:pPr>
            <a:r>
              <a:rPr lang="en-US" sz="2400" dirty="0"/>
              <a:t>$query = “SELECT name, password FROM profiles WHERE id = ‘$id’;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What if:  http://website/mypgm.php?id=</a:t>
            </a:r>
            <a:r>
              <a:rPr lang="en-US" sz="2400" b="1" dirty="0">
                <a:solidFill>
                  <a:srgbClr val="FF0000"/>
                </a:solidFill>
              </a:rPr>
              <a:t>1’ OR ‘1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$query = “SELECT name, password FROM profiles WHERE id =‘</a:t>
            </a:r>
            <a:r>
              <a:rPr lang="en-US" sz="2400" b="1" dirty="0">
                <a:solidFill>
                  <a:srgbClr val="FF0000"/>
                </a:solidFill>
              </a:rPr>
              <a:t>1’ OR ‘1</a:t>
            </a:r>
            <a:r>
              <a:rPr lang="en-US" sz="2400" dirty="0"/>
              <a:t>’”;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436F10-5D79-4D1E-B9DF-6F089370F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3C20AE-B08D-4951-8669-74E3952AC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4AEC40-162D-43DB-AD07-817226160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1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6DB89B-6109-48FE-98AA-2D78A3B67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5192837"/>
          </a:xfrm>
        </p:spPr>
        <p:txBody>
          <a:bodyPr>
            <a:normAutofit/>
          </a:bodyPr>
          <a:lstStyle/>
          <a:p>
            <a:r>
              <a:rPr lang="en-US" sz="7200" dirty="0"/>
              <a:t>HANDLING </a:t>
            </a:r>
            <a:br>
              <a:rPr lang="en-US" sz="7200" dirty="0"/>
            </a:br>
            <a:r>
              <a:rPr lang="en-US" sz="7200" dirty="0"/>
              <a:t>INPUT DATA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3B6FC5-8031-4C21-89F8-80CDFCD65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AC9F0D-8100-4C7A-BECE-AD562176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446B48-E36B-43D4-8693-53EC4AB22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2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020278-03D3-40AF-9D61-B96214E2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E495F6-ABA6-4053-ADD0-3BC481FBE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Sources of Client Input</a:t>
            </a:r>
          </a:p>
          <a:p>
            <a:r>
              <a:rPr lang="en-US" dirty="0"/>
              <a:t>HTML Form Data</a:t>
            </a:r>
          </a:p>
          <a:p>
            <a:r>
              <a:rPr lang="en-US" dirty="0"/>
              <a:t>URL </a:t>
            </a:r>
            <a:r>
              <a:rPr lang="en-US" dirty="0" err="1"/>
              <a:t>paramters</a:t>
            </a:r>
            <a:endParaRPr lang="en-US" dirty="0"/>
          </a:p>
          <a:p>
            <a:r>
              <a:rPr lang="en-US" dirty="0"/>
              <a:t>Cookies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 not trust any client input</a:t>
            </a:r>
          </a:p>
          <a:p>
            <a:r>
              <a:rPr lang="en-US" dirty="0"/>
              <a:t>Sanitize Input</a:t>
            </a:r>
          </a:p>
          <a:p>
            <a:r>
              <a:rPr lang="en-US" dirty="0"/>
              <a:t>Validate input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C6108E-1ED0-4D50-8D76-F2EA2A39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03F7E6-137C-40E8-A856-675AF6DB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F296F0-A848-43C9-ADDD-F91B1B686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0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C990F6-88E6-4610-BD7B-5A70D248F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 Your Input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14E106-D9E7-4DDB-9E21-B1CCB9C5A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Convert quotes to ASCII equivalent </a:t>
            </a:r>
          </a:p>
          <a:p>
            <a:pPr lvl="1"/>
            <a:r>
              <a:rPr lang="en-US" dirty="0"/>
              <a:t>$column = </a:t>
            </a:r>
            <a:r>
              <a:rPr lang="en-US" dirty="0" err="1"/>
              <a:t>htmlentities</a:t>
            </a:r>
            <a:r>
              <a:rPr lang="en-US" dirty="0"/>
              <a:t>($column, ENT_QUOTES);</a:t>
            </a:r>
          </a:p>
          <a:p>
            <a:r>
              <a:rPr lang="en-US" dirty="0">
                <a:solidFill>
                  <a:srgbClr val="0070C0"/>
                </a:solidFill>
              </a:rPr>
              <a:t>Remove HTML tags</a:t>
            </a:r>
          </a:p>
          <a:p>
            <a:pPr lvl="1"/>
            <a:r>
              <a:rPr lang="en-US" dirty="0"/>
              <a:t>$column = </a:t>
            </a:r>
            <a:r>
              <a:rPr lang="en-US" dirty="0" err="1"/>
              <a:t>strip_tags</a:t>
            </a:r>
            <a:r>
              <a:rPr lang="en-US" dirty="0"/>
              <a:t>($column);</a:t>
            </a:r>
          </a:p>
          <a:p>
            <a:r>
              <a:rPr lang="en-US" dirty="0">
                <a:solidFill>
                  <a:srgbClr val="0070C0"/>
                </a:solidFill>
              </a:rPr>
              <a:t>Trim leading and trailing blanks</a:t>
            </a:r>
          </a:p>
          <a:p>
            <a:pPr lvl="1"/>
            <a:r>
              <a:rPr lang="en-US" dirty="0"/>
              <a:t>$column = trim($column);</a:t>
            </a:r>
          </a:p>
          <a:p>
            <a:r>
              <a:rPr lang="en-US" dirty="0">
                <a:solidFill>
                  <a:srgbClr val="0070C0"/>
                </a:solidFill>
              </a:rPr>
              <a:t>Clean Function – Perform on </a:t>
            </a:r>
            <a:r>
              <a:rPr lang="en-US" b="1" dirty="0">
                <a:solidFill>
                  <a:srgbClr val="FF0000"/>
                </a:solidFill>
              </a:rPr>
              <a:t>ALL</a:t>
            </a:r>
            <a:r>
              <a:rPr lang="en-US" dirty="0">
                <a:solidFill>
                  <a:srgbClr val="0070C0"/>
                </a:solidFill>
              </a:rPr>
              <a:t> input</a:t>
            </a:r>
          </a:p>
          <a:p>
            <a:pPr marL="457200" lvl="1" indent="0">
              <a:buNone/>
            </a:pPr>
            <a:r>
              <a:rPr lang="en-US" dirty="0"/>
              <a:t>function clean($string) </a:t>
            </a:r>
          </a:p>
          <a:p>
            <a:pPr marL="457200" lvl="1" indent="0">
              <a:buNone/>
            </a:pPr>
            <a:r>
              <a:rPr lang="en-US" dirty="0"/>
              <a:t>return(</a:t>
            </a:r>
            <a:r>
              <a:rPr lang="en-US" dirty="0" err="1"/>
              <a:t>htmlentities</a:t>
            </a:r>
            <a:r>
              <a:rPr lang="en-US" dirty="0"/>
              <a:t>(</a:t>
            </a:r>
            <a:r>
              <a:rPr lang="en-US" dirty="0" err="1"/>
              <a:t>strip_tags</a:t>
            </a:r>
            <a:r>
              <a:rPr lang="en-US" dirty="0"/>
              <a:t>(trim($string)), ENT_QUOTES));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87D817F-72D2-48A9-8517-494F2D1E8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620268-4485-4733-BD1A-0BFEDAA57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B4C7EB-EFEE-4C4A-AF88-D47F2DC1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8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2D1100-8289-4B99-8B8E-153069DFC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Cleanse/Normalize Input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139966-1322-4FBE-8ECB-5FD067EE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cleanse_input</a:t>
            </a:r>
            <a:r>
              <a:rPr lang="en-US" dirty="0"/>
              <a:t>($phrase, $format) {</a:t>
            </a:r>
          </a:p>
          <a:p>
            <a:pPr marL="0" indent="0">
              <a:buNone/>
            </a:pPr>
            <a:r>
              <a:rPr lang="en-US" dirty="0"/>
              <a:t>    $phrase = </a:t>
            </a:r>
            <a:r>
              <a:rPr lang="en-US" dirty="0" err="1"/>
              <a:t>filter_var</a:t>
            </a:r>
            <a:r>
              <a:rPr lang="en-US" dirty="0"/>
              <a:t>($phrase, FILTER_SANITIZE_STRING);</a:t>
            </a:r>
          </a:p>
          <a:p>
            <a:pPr marL="0" indent="0">
              <a:buNone/>
            </a:pPr>
            <a:r>
              <a:rPr lang="en-US" dirty="0"/>
              <a:t>    $format = trim(</a:t>
            </a:r>
            <a:r>
              <a:rPr lang="en-US" dirty="0" err="1"/>
              <a:t>strtolower</a:t>
            </a:r>
            <a:r>
              <a:rPr lang="en-US" dirty="0"/>
              <a:t>($format));</a:t>
            </a:r>
          </a:p>
          <a:p>
            <a:pPr marL="0" indent="0">
              <a:buNone/>
            </a:pPr>
            <a:r>
              <a:rPr lang="en-US" dirty="0"/>
              <a:t>    $</a:t>
            </a:r>
            <a:r>
              <a:rPr lang="en-US" dirty="0" err="1"/>
              <a:t>format_length</a:t>
            </a:r>
            <a:r>
              <a:rPr lang="en-US" dirty="0"/>
              <a:t> = </a:t>
            </a:r>
            <a:r>
              <a:rPr lang="en-US" dirty="0" err="1"/>
              <a:t>strlen</a:t>
            </a:r>
            <a:r>
              <a:rPr lang="en-US" dirty="0"/>
              <a:t>($format);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for ($i = 0; $i &lt; $</a:t>
            </a:r>
            <a:r>
              <a:rPr lang="en-US" dirty="0" err="1"/>
              <a:t>format_length</a:t>
            </a:r>
            <a:r>
              <a:rPr lang="en-US" dirty="0"/>
              <a:t>; $i++) {</a:t>
            </a:r>
          </a:p>
          <a:p>
            <a:pPr marL="0" indent="0">
              <a:buNone/>
            </a:pPr>
            <a:r>
              <a:rPr lang="en-US" dirty="0"/>
              <a:t>        $letter = </a:t>
            </a:r>
            <a:r>
              <a:rPr lang="en-US" dirty="0" err="1"/>
              <a:t>substr</a:t>
            </a:r>
            <a:r>
              <a:rPr lang="en-US" dirty="0"/>
              <a:t>($format, $i, 1);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switch($letter) {</a:t>
            </a:r>
          </a:p>
          <a:p>
            <a:pPr marL="0" indent="0">
              <a:buNone/>
            </a:pPr>
            <a:r>
              <a:rPr lang="en-US" dirty="0"/>
              <a:t>            case "a":	$phrase = </a:t>
            </a:r>
            <a:r>
              <a:rPr lang="en-US" dirty="0" err="1"/>
              <a:t>preg_replace</a:t>
            </a:r>
            <a:r>
              <a:rPr lang="en-US" dirty="0"/>
              <a:t>("/[^a-</a:t>
            </a:r>
            <a:r>
              <a:rPr lang="en-US" dirty="0" err="1"/>
              <a:t>zA</a:t>
            </a:r>
            <a:r>
              <a:rPr lang="en-US" dirty="0"/>
              <a:t>-Z ]+/", "", $phrase); break;	// Remove any non-alphabetic characters</a:t>
            </a:r>
          </a:p>
          <a:p>
            <a:pPr marL="0" indent="0">
              <a:buNone/>
            </a:pPr>
            <a:r>
              <a:rPr lang="en-US" dirty="0"/>
              <a:t>            case "e":	$phrase = </a:t>
            </a:r>
            <a:r>
              <a:rPr lang="en-US" dirty="0" err="1"/>
              <a:t>ltrim</a:t>
            </a:r>
            <a:r>
              <a:rPr lang="en-US" dirty="0"/>
              <a:t>($phrase); break;		// Left Trim</a:t>
            </a:r>
          </a:p>
          <a:p>
            <a:pPr marL="0" indent="0">
              <a:buNone/>
            </a:pPr>
            <a:r>
              <a:rPr lang="en-US" dirty="0"/>
              <a:t>            case "f":	$phrase = </a:t>
            </a:r>
            <a:r>
              <a:rPr lang="en-US" dirty="0" err="1"/>
              <a:t>ucfirst</a:t>
            </a:r>
            <a:r>
              <a:rPr lang="en-US" dirty="0"/>
              <a:t>($phrase); break;		// Capitalize First Word</a:t>
            </a:r>
          </a:p>
          <a:p>
            <a:pPr marL="0" indent="0">
              <a:buNone/>
            </a:pPr>
            <a:r>
              <a:rPr lang="en-US" dirty="0"/>
              <a:t>            case "i":	$phrase = </a:t>
            </a:r>
            <a:r>
              <a:rPr lang="en-US" dirty="0" err="1"/>
              <a:t>preg_replace</a:t>
            </a:r>
            <a:r>
              <a:rPr lang="en-US" dirty="0"/>
              <a:t>('/\s+/', ' ', $phrase); break;	// Internal Trim</a:t>
            </a:r>
          </a:p>
          <a:p>
            <a:pPr marL="0" indent="0">
              <a:buNone/>
            </a:pPr>
            <a:r>
              <a:rPr lang="en-US" dirty="0"/>
              <a:t>            case "l":	$phrase = </a:t>
            </a:r>
            <a:r>
              <a:rPr lang="en-US" dirty="0" err="1"/>
              <a:t>strtolower</a:t>
            </a:r>
            <a:r>
              <a:rPr lang="en-US" dirty="0"/>
              <a:t>($phrase); break;		// Lower Case</a:t>
            </a:r>
          </a:p>
          <a:p>
            <a:pPr marL="0" indent="0">
              <a:buNone/>
            </a:pPr>
            <a:r>
              <a:rPr lang="en-US" dirty="0"/>
              <a:t>            case "n":	$phrase = </a:t>
            </a:r>
            <a:r>
              <a:rPr lang="en-US" dirty="0" err="1"/>
              <a:t>preg_replace</a:t>
            </a:r>
            <a:r>
              <a:rPr lang="en-US" dirty="0"/>
              <a:t>("/[^0-9.]+/", "", $phrase); break;	// Remove any non-numeric characters</a:t>
            </a:r>
          </a:p>
          <a:p>
            <a:pPr marL="0" indent="0">
              <a:buNone/>
            </a:pPr>
            <a:r>
              <a:rPr lang="en-US" dirty="0"/>
              <a:t>            case "r":	$phrase = </a:t>
            </a:r>
            <a:r>
              <a:rPr lang="en-US" dirty="0" err="1"/>
              <a:t>rtrim</a:t>
            </a:r>
            <a:r>
              <a:rPr lang="en-US" dirty="0"/>
              <a:t>($phrase);  break;		// Right Trim</a:t>
            </a:r>
          </a:p>
          <a:p>
            <a:pPr marL="0" indent="0">
              <a:buNone/>
            </a:pPr>
            <a:r>
              <a:rPr lang="en-US" dirty="0"/>
              <a:t>            case "s":	$phrase = </a:t>
            </a:r>
            <a:r>
              <a:rPr lang="en-US" dirty="0" err="1"/>
              <a:t>strip_tags</a:t>
            </a:r>
            <a:r>
              <a:rPr lang="en-US" dirty="0"/>
              <a:t>($phrase);	break;		// Remove HTML</a:t>
            </a:r>
          </a:p>
          <a:p>
            <a:pPr marL="0" indent="0">
              <a:buNone/>
            </a:pPr>
            <a:r>
              <a:rPr lang="en-US" dirty="0"/>
              <a:t>            case "t":	$phrase = trim($phrase);  break;		// Trim</a:t>
            </a:r>
          </a:p>
          <a:p>
            <a:pPr marL="0" indent="0">
              <a:buNone/>
            </a:pPr>
            <a:r>
              <a:rPr lang="en-US" dirty="0"/>
              <a:t>            case "u":	$phrase = </a:t>
            </a:r>
            <a:r>
              <a:rPr lang="en-US" dirty="0" err="1"/>
              <a:t>strtoupper</a:t>
            </a:r>
            <a:r>
              <a:rPr lang="en-US" dirty="0"/>
              <a:t>($phrase);	 break;		// Upper Case</a:t>
            </a:r>
          </a:p>
          <a:p>
            <a:pPr marL="0" indent="0">
              <a:buNone/>
            </a:pPr>
            <a:r>
              <a:rPr lang="en-US" dirty="0"/>
              <a:t>            case "w":	$phrase = </a:t>
            </a:r>
            <a:r>
              <a:rPr lang="en-US" dirty="0" err="1"/>
              <a:t>ucwords</a:t>
            </a:r>
            <a:r>
              <a:rPr lang="en-US" dirty="0"/>
              <a:t>($phrase);  break;		// Capitalize Words</a:t>
            </a:r>
          </a:p>
          <a:p>
            <a:pPr marL="0" indent="0">
              <a:buNone/>
            </a:pPr>
            <a:r>
              <a:rPr lang="en-US" dirty="0"/>
              <a:t>            default:</a:t>
            </a:r>
          </a:p>
          <a:p>
            <a:pPr marL="0" indent="0">
              <a:buNone/>
            </a:pPr>
            <a:r>
              <a:rPr lang="en-US" dirty="0"/>
              <a:t>             }</a:t>
            </a:r>
          </a:p>
          <a:p>
            <a:pPr marL="0" indent="0">
              <a:buNone/>
            </a:pPr>
            <a:r>
              <a:rPr lang="en-US" dirty="0"/>
              <a:t>     }</a:t>
            </a:r>
          </a:p>
          <a:p>
            <a:pPr marL="0" indent="0">
              <a:buNone/>
            </a:pPr>
            <a:r>
              <a:rPr lang="en-US" dirty="0"/>
              <a:t>     return($phrase);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8636D0-F49B-4D77-9B04-D3229EF17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47A573-B2D8-47D9-873E-C1A90EC4F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2BD0C5-CA01-4820-A265-DC8253269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9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CC10B7-CBAB-47AB-9045-CC1D0F52C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Input Validation – </a:t>
            </a:r>
            <a:r>
              <a:rPr lang="en-US" dirty="0" err="1"/>
              <a:t>filter_var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94D032-149C-457B-9C1A-649B85A4B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filter_var</a:t>
            </a:r>
            <a:r>
              <a:rPr lang="en-US" dirty="0"/>
              <a:t>($string, </a:t>
            </a:r>
            <a:r>
              <a:rPr lang="en-US" dirty="0" err="1"/>
              <a:t>FILTER_VALIDATE_xxxxxxxx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FILTER_VALIDATE_BOOLEAN</a:t>
            </a:r>
          </a:p>
          <a:p>
            <a:pPr marL="0" indent="0">
              <a:buNone/>
            </a:pPr>
            <a:r>
              <a:rPr lang="en-US" dirty="0"/>
              <a:t>FILTER_VALIDATE_EMAIL</a:t>
            </a:r>
          </a:p>
          <a:p>
            <a:pPr marL="0" indent="0">
              <a:buNone/>
            </a:pPr>
            <a:r>
              <a:rPr lang="en-US" dirty="0"/>
              <a:t>FILTER_VALIDATE_FLOAT</a:t>
            </a:r>
          </a:p>
          <a:p>
            <a:pPr marL="0" indent="0">
              <a:buNone/>
            </a:pPr>
            <a:r>
              <a:rPr lang="en-US" dirty="0"/>
              <a:t>FILTER_VALIDATE_INT</a:t>
            </a:r>
          </a:p>
          <a:p>
            <a:pPr marL="0" indent="0">
              <a:buNone/>
            </a:pPr>
            <a:r>
              <a:rPr lang="en-US" dirty="0"/>
              <a:t>FILTER_VALIDATE_IP</a:t>
            </a:r>
          </a:p>
          <a:p>
            <a:pPr marL="0" indent="0">
              <a:buNone/>
            </a:pPr>
            <a:r>
              <a:rPr lang="en-US" dirty="0"/>
              <a:t>FILTER_VALIDATE_MAC</a:t>
            </a:r>
          </a:p>
          <a:p>
            <a:pPr marL="0" indent="0">
              <a:buNone/>
            </a:pPr>
            <a:r>
              <a:rPr lang="en-US" dirty="0"/>
              <a:t>FILTER_VALIDATE_REGEXP</a:t>
            </a:r>
          </a:p>
          <a:p>
            <a:pPr marL="0" indent="0">
              <a:buNone/>
            </a:pPr>
            <a:r>
              <a:rPr lang="en-US" dirty="0"/>
              <a:t>FILTER_VALIDATE_URL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9BE4F-F57F-4D5A-A7DB-29C5FC26F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E32EF9-AE07-46FD-9BA2-0791B6906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742671-80FA-4D1F-A9A5-3416A993B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8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9EF1A5-993F-4875-8867-9F2076A52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1850C0-192E-49F7-BB05-E255D6B78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Zip Code	</a:t>
            </a:r>
            <a:r>
              <a:rPr lang="en-US" dirty="0" err="1"/>
              <a:t>preg_match</a:t>
            </a:r>
            <a:r>
              <a:rPr lang="en-US" dirty="0"/>
              <a:t>('/^[0-9]{5}([- ]?[0-9]{4})?$/', $</a:t>
            </a:r>
            <a:r>
              <a:rPr lang="en-US" dirty="0" err="1"/>
              <a:t>zipcode</a:t>
            </a:r>
            <a:r>
              <a:rPr lang="en-US" dirty="0"/>
              <a:t>) Telephone	</a:t>
            </a:r>
            <a:r>
              <a:rPr lang="en-US" dirty="0" err="1"/>
              <a:t>preg_match</a:t>
            </a:r>
            <a:r>
              <a:rPr lang="en-US" dirty="0"/>
              <a:t>("/^[0-9]{3}-[0-9]{4}-[0-9]{4}$/", $phone)</a:t>
            </a:r>
          </a:p>
          <a:p>
            <a:pPr marL="0" indent="0">
              <a:buNone/>
            </a:pPr>
            <a:r>
              <a:rPr lang="en-US" dirty="0"/>
              <a:t>Name		</a:t>
            </a:r>
            <a:r>
              <a:rPr lang="en-US" dirty="0" err="1"/>
              <a:t>preg_match</a:t>
            </a:r>
            <a:r>
              <a:rPr lang="en-US" dirty="0"/>
              <a:t>("/^[a-</a:t>
            </a:r>
            <a:r>
              <a:rPr lang="en-US" dirty="0" err="1"/>
              <a:t>zA</a:t>
            </a:r>
            <a:r>
              <a:rPr lang="en-US" dirty="0"/>
              <a:t>-Z'-]+$/", $name)   // No spaces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preg_match</a:t>
            </a:r>
            <a:r>
              <a:rPr lang="en-US" dirty="0"/>
              <a:t>("/^[a-</a:t>
            </a:r>
            <a:r>
              <a:rPr lang="en-US" dirty="0" err="1"/>
              <a:t>zA</a:t>
            </a:r>
            <a:r>
              <a:rPr lang="en-US" dirty="0"/>
              <a:t>-Z’- ]+$/", $name)  // Spaces</a:t>
            </a:r>
          </a:p>
          <a:p>
            <a:pPr marL="0" indent="0">
              <a:buNone/>
            </a:pPr>
            <a:r>
              <a:rPr lang="en-US" dirty="0"/>
              <a:t>State		</a:t>
            </a:r>
            <a:r>
              <a:rPr lang="en-US" dirty="0" err="1"/>
              <a:t>in_array</a:t>
            </a:r>
            <a:r>
              <a:rPr lang="en-US" dirty="0"/>
              <a:t>($state, $states)  // Need $states array</a:t>
            </a:r>
          </a:p>
          <a:p>
            <a:pPr marL="0" indent="0">
              <a:buNone/>
            </a:pPr>
            <a:r>
              <a:rPr lang="en-US" dirty="0"/>
              <a:t>Date		$date  = explode('/’, $</a:t>
            </a:r>
            <a:r>
              <a:rPr lang="en-US" dirty="0" err="1"/>
              <a:t>input_date</a:t>
            </a:r>
            <a:r>
              <a:rPr lang="en-US" dirty="0"/>
              <a:t>);  // 12/31/2017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checkdate</a:t>
            </a:r>
            <a:r>
              <a:rPr lang="en-US" dirty="0"/>
              <a:t>($date[0], $date[1], $date[2])  // m, d, y</a:t>
            </a:r>
          </a:p>
          <a:p>
            <a:pPr marL="0" indent="0">
              <a:buNone/>
            </a:pPr>
            <a:r>
              <a:rPr lang="en-US" dirty="0"/>
              <a:t>Address	Use internet service (subscription required)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0BDA76-11B7-4B92-B734-E93E6006A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27D841-786C-4DDF-8383-CB19FB961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9251C4-00CA-4CA0-B670-8C19102BD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9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FC27A9-D447-46A6-9B83-5093EAE00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Validate 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91373D-D368-49FD-8F45-6FE085F4E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validate_url</a:t>
            </a:r>
            <a:r>
              <a:rPr lang="en-US" dirty="0"/>
              <a:t>($</a:t>
            </a:r>
            <a:r>
              <a:rPr lang="en-US" dirty="0" err="1"/>
              <a:t>url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$return = FALSE;</a:t>
            </a:r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filter_var</a:t>
            </a:r>
            <a:r>
              <a:rPr lang="en-US" dirty="0"/>
              <a:t>($</a:t>
            </a:r>
            <a:r>
              <a:rPr lang="en-US" dirty="0" err="1"/>
              <a:t>url</a:t>
            </a:r>
            <a:r>
              <a:rPr lang="en-US" dirty="0"/>
              <a:t>, FILTER_VALIDATE_URL)) {</a:t>
            </a:r>
          </a:p>
          <a:p>
            <a:pPr marL="0" indent="0">
              <a:buNone/>
            </a:pPr>
            <a:r>
              <a:rPr lang="en-US" dirty="0"/>
              <a:t>        $headers = </a:t>
            </a:r>
            <a:r>
              <a:rPr lang="en-US" dirty="0" err="1"/>
              <a:t>get_headers</a:t>
            </a:r>
            <a:r>
              <a:rPr lang="en-US" dirty="0"/>
              <a:t>($</a:t>
            </a:r>
            <a:r>
              <a:rPr lang="en-US" dirty="0" err="1"/>
              <a:t>url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strpos</a:t>
            </a:r>
            <a:r>
              <a:rPr lang="en-US" dirty="0"/>
              <a:t>($headers[0],"200"))  $return = TRUE;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return($return);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87ACB4-644C-42F5-BD98-2CF1D375B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F281D6-14CF-497A-9F38-066CB2BA9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2EE60B-6590-4334-98D6-021BC745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5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A581DF-678B-42BB-89E9-B83EBF8A0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Validation – Drop Downs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BC9210-BC50-4109-BB2A-3820956F3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Even input from Dropdown’s must be validated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/>
              <a:t>Build Array with Dropdown Elements</a:t>
            </a:r>
          </a:p>
          <a:p>
            <a:pPr marL="0" indent="0">
              <a:buNone/>
            </a:pPr>
            <a:r>
              <a:rPr lang="en-US" dirty="0"/>
              <a:t>$query = “SELECT DISTINCT column FROM table ORDER BY column”;</a:t>
            </a:r>
          </a:p>
          <a:p>
            <a:pPr marL="0" indent="0">
              <a:buNone/>
            </a:pPr>
            <a:r>
              <a:rPr lang="en-US" dirty="0"/>
              <a:t>$result = </a:t>
            </a:r>
            <a:r>
              <a:rPr lang="en-US" dirty="0" err="1"/>
              <a:t>mysqli_query</a:t>
            </a:r>
            <a:r>
              <a:rPr lang="en-US" dirty="0"/>
              <a:t>($query);</a:t>
            </a:r>
          </a:p>
          <a:p>
            <a:pPr marL="0" indent="0">
              <a:buNone/>
            </a:pPr>
            <a:r>
              <a:rPr lang="en-US" dirty="0"/>
              <a:t>while (list($col) = </a:t>
            </a:r>
            <a:r>
              <a:rPr lang="en-US" dirty="0" err="1"/>
              <a:t>mysqli_fetch_row</a:t>
            </a:r>
            <a:r>
              <a:rPr lang="en-US" dirty="0"/>
              <a:t>($result)) </a:t>
            </a:r>
            <a:r>
              <a:rPr lang="en-US" dirty="0">
                <a:solidFill>
                  <a:srgbClr val="FF0000"/>
                </a:solidFill>
              </a:rPr>
              <a:t>$columns[] </a:t>
            </a:r>
            <a:r>
              <a:rPr lang="en-US" dirty="0"/>
              <a:t>= $col;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Output Dropdown</a:t>
            </a:r>
          </a:p>
          <a:p>
            <a:pPr marL="0" indent="0">
              <a:buNone/>
            </a:pPr>
            <a:r>
              <a:rPr lang="en-US" dirty="0"/>
              <a:t>echo “&lt;select name=‘column’&gt;”;</a:t>
            </a:r>
          </a:p>
          <a:p>
            <a:pPr marL="0" indent="0">
              <a:buNone/>
            </a:pPr>
            <a:r>
              <a:rPr lang="en-US" dirty="0" err="1"/>
              <a:t>foreach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($columns </a:t>
            </a:r>
            <a:r>
              <a:rPr lang="en-US" dirty="0"/>
              <a:t>AS $value) echo “&lt;option&gt;$value&lt;/option&gt;”;</a:t>
            </a:r>
          </a:p>
          <a:p>
            <a:pPr marL="0" indent="0">
              <a:buNone/>
            </a:pPr>
            <a:r>
              <a:rPr lang="en-US" dirty="0"/>
              <a:t>echo “&lt;/select&gt;”;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Input Verification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isset</a:t>
            </a:r>
            <a:r>
              <a:rPr lang="en-US" dirty="0"/>
              <a:t>($_POST[‘column’])) $column = $_POST[‘column’]; else $column = NULL;</a:t>
            </a:r>
          </a:p>
          <a:p>
            <a:pPr marL="0" indent="0">
              <a:buNone/>
            </a:pPr>
            <a:r>
              <a:rPr lang="en-US" dirty="0"/>
              <a:t>If (!</a:t>
            </a:r>
            <a:r>
              <a:rPr lang="en-US" dirty="0" err="1"/>
              <a:t>in_array</a:t>
            </a:r>
            <a:r>
              <a:rPr lang="en-US" dirty="0"/>
              <a:t>($column, </a:t>
            </a:r>
            <a:r>
              <a:rPr lang="en-US" dirty="0">
                <a:solidFill>
                  <a:srgbClr val="FF0000"/>
                </a:solidFill>
              </a:rPr>
              <a:t>$columns</a:t>
            </a:r>
            <a:r>
              <a:rPr lang="en-US" dirty="0"/>
              <a:t>)) $</a:t>
            </a:r>
            <a:r>
              <a:rPr lang="en-US" dirty="0" err="1"/>
              <a:t>msg</a:t>
            </a:r>
            <a:r>
              <a:rPr lang="en-US" dirty="0"/>
              <a:t> = “Invalid Data”;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344577-6C21-4DD9-A866-82330B00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BDB83D-BCA6-469D-8C46-0EC7F6C9A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6066AA-29D5-4622-AA17-A6F6F2A0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8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4363A9-FAB0-4B20-88F5-3B7D3DBD2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4835028"/>
          </a:xfrm>
        </p:spPr>
        <p:txBody>
          <a:bodyPr>
            <a:normAutofit/>
          </a:bodyPr>
          <a:lstStyle/>
          <a:p>
            <a:r>
              <a:rPr lang="en-US" sz="7200" dirty="0"/>
              <a:t>File Uploads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B48D002-CDF0-49E2-A9B0-1382310E2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8BF1D6-1FAE-4EF7-976D-69731E956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3658B2-FEFA-4D1F-9C0D-EA4F8389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4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D46E75-86C3-4FB7-BB98-D3FF45651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4E3A4D-0328-4A1D-9FD4-F0110E4A6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Threats</a:t>
            </a:r>
          </a:p>
          <a:p>
            <a:r>
              <a:rPr lang="en-US" dirty="0"/>
              <a:t>Handling Input Data</a:t>
            </a:r>
          </a:p>
          <a:p>
            <a:r>
              <a:rPr lang="en-US" dirty="0"/>
              <a:t>Storing Data</a:t>
            </a:r>
          </a:p>
          <a:p>
            <a:r>
              <a:rPr lang="en-US" dirty="0"/>
              <a:t>Website Construction</a:t>
            </a:r>
          </a:p>
          <a:p>
            <a:r>
              <a:rPr lang="en-US" dirty="0"/>
              <a:t>Sessions</a:t>
            </a:r>
          </a:p>
          <a:p>
            <a:r>
              <a:rPr lang="en-US" dirty="0"/>
              <a:t>Website Infrastructure</a:t>
            </a:r>
          </a:p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5FBBCF-B40C-4D16-9B1E-F855CAC6D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112F99-7FF7-402A-AC63-8CE906451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28DEF-B575-4362-9D8C-711CAD83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8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B87F7B-FEBC-437B-8B1A-160518B43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Upload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7424F3-1486-497B-A12B-426725250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DE4AAA-83AE-493F-9F53-2BE131DE1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215C6D-3367-46AD-A53F-3D6C728B9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D8BE29-6A7D-412A-9D63-B3CAD398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20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38A4B79-DB89-4B64-BFC9-C5BB95E74DF6}"/>
              </a:ext>
            </a:extLst>
          </p:cNvPr>
          <p:cNvSpPr/>
          <p:nvPr/>
        </p:nvSpPr>
        <p:spPr>
          <a:xfrm>
            <a:off x="1564418" y="2854517"/>
            <a:ext cx="1592249" cy="2186609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HTML</a:t>
            </a:r>
          </a:p>
          <a:p>
            <a:pPr algn="ctr"/>
            <a:r>
              <a:rPr lang="en-US" dirty="0"/>
              <a:t>FORM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&lt;INPUT</a:t>
            </a:r>
          </a:p>
          <a:p>
            <a:pPr algn="ctr"/>
            <a:r>
              <a:rPr lang="en-US" dirty="0"/>
              <a:t>Type=‘FILE’&gt;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5E6AD04-B9FA-443B-9162-01D5FAA0E2DA}"/>
              </a:ext>
            </a:extLst>
          </p:cNvPr>
          <p:cNvSpPr/>
          <p:nvPr/>
        </p:nvSpPr>
        <p:spPr>
          <a:xfrm>
            <a:off x="5541326" y="1852155"/>
            <a:ext cx="1405061" cy="1576845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Web Server</a:t>
            </a:r>
          </a:p>
          <a:p>
            <a:pPr algn="ctr"/>
            <a:r>
              <a:rPr lang="en-US" dirty="0"/>
              <a:t>Temporary</a:t>
            </a:r>
          </a:p>
          <a:p>
            <a:pPr algn="ctr"/>
            <a:r>
              <a:rPr lang="en-US" dirty="0"/>
              <a:t>Storage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1F33E87-6ACA-4B73-9B0B-EC46C2932932}"/>
              </a:ext>
            </a:extLst>
          </p:cNvPr>
          <p:cNvSpPr/>
          <p:nvPr/>
        </p:nvSpPr>
        <p:spPr>
          <a:xfrm>
            <a:off x="5541327" y="4581536"/>
            <a:ext cx="1405060" cy="1606365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PHP</a:t>
            </a:r>
          </a:p>
          <a:p>
            <a:pPr algn="ctr"/>
            <a:r>
              <a:rPr lang="en-US" dirty="0"/>
              <a:t>Script</a:t>
            </a:r>
          </a:p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65C57BD-BD5E-4EAD-92B5-C0D43A153413}"/>
              </a:ext>
            </a:extLst>
          </p:cNvPr>
          <p:cNvSpPr/>
          <p:nvPr/>
        </p:nvSpPr>
        <p:spPr>
          <a:xfrm>
            <a:off x="10122010" y="1833574"/>
            <a:ext cx="1231790" cy="1595426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Permanent</a:t>
            </a:r>
          </a:p>
          <a:p>
            <a:pPr algn="ctr"/>
            <a:r>
              <a:rPr lang="en-US" dirty="0"/>
              <a:t>Storage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(Protected)</a:t>
            </a:r>
          </a:p>
        </p:txBody>
      </p:sp>
      <p:sp>
        <p:nvSpPr>
          <p:cNvPr id="11" name="Flowchart: Magnetic Disk 10">
            <a:extLst>
              <a:ext uri="{FF2B5EF4-FFF2-40B4-BE49-F238E27FC236}">
                <a16:creationId xmlns:a16="http://schemas.microsoft.com/office/drawing/2014/main" xmlns="" id="{E3B79571-4594-4542-9F44-EA1A71554510}"/>
              </a:ext>
            </a:extLst>
          </p:cNvPr>
          <p:cNvSpPr/>
          <p:nvPr/>
        </p:nvSpPr>
        <p:spPr>
          <a:xfrm>
            <a:off x="10122010" y="4581537"/>
            <a:ext cx="1231790" cy="1595426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  <a:p>
            <a:pPr algn="ctr"/>
            <a:r>
              <a:rPr lang="en-US" dirty="0"/>
              <a:t>Table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96AB42B-69F6-4D5C-9E50-1B9E6B6301A4}"/>
              </a:ext>
            </a:extLst>
          </p:cNvPr>
          <p:cNvSpPr txBox="1"/>
          <p:nvPr/>
        </p:nvSpPr>
        <p:spPr>
          <a:xfrm>
            <a:off x="4193891" y="2755468"/>
            <a:ext cx="550151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en-US" sz="2000" dirty="0"/>
              <a:t>File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D153BEC8-9F97-4584-8EFE-687AD1C0DAED}"/>
              </a:ext>
            </a:extLst>
          </p:cNvPr>
          <p:cNvCxnSpPr>
            <a:cxnSpLocks/>
            <a:stCxn id="9" idx="3"/>
            <a:endCxn id="11" idx="2"/>
          </p:cNvCxnSpPr>
          <p:nvPr/>
        </p:nvCxnSpPr>
        <p:spPr>
          <a:xfrm flipV="1">
            <a:off x="6946387" y="5379250"/>
            <a:ext cx="3175623" cy="5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AD12754F-51B5-4571-B157-15693BFA7BA8}"/>
              </a:ext>
            </a:extLst>
          </p:cNvPr>
          <p:cNvSpPr txBox="1"/>
          <p:nvPr/>
        </p:nvSpPr>
        <p:spPr>
          <a:xfrm>
            <a:off x="8351448" y="2631287"/>
            <a:ext cx="550151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en-US" sz="2000" dirty="0"/>
              <a:t>File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7C9B132-2A3A-4C9A-AA3C-53E84F4122D4}"/>
              </a:ext>
            </a:extLst>
          </p:cNvPr>
          <p:cNvSpPr txBox="1"/>
          <p:nvPr/>
        </p:nvSpPr>
        <p:spPr>
          <a:xfrm>
            <a:off x="8108819" y="5404558"/>
            <a:ext cx="1026243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en-US" sz="2000" dirty="0"/>
              <a:t>File Link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E67DB930-3D8F-48A2-819A-CB3C68B5379E}"/>
              </a:ext>
            </a:extLst>
          </p:cNvPr>
          <p:cNvCxnSpPr>
            <a:stCxn id="7" idx="3"/>
            <a:endCxn id="8" idx="1"/>
          </p:cNvCxnSpPr>
          <p:nvPr/>
        </p:nvCxnSpPr>
        <p:spPr>
          <a:xfrm flipV="1">
            <a:off x="3156667" y="2640578"/>
            <a:ext cx="2384659" cy="13072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D136CF8A-EB68-4839-9F07-F38A2E40BF80}"/>
              </a:ext>
            </a:extLst>
          </p:cNvPr>
          <p:cNvCxnSpPr>
            <a:stCxn id="7" idx="3"/>
            <a:endCxn id="9" idx="1"/>
          </p:cNvCxnSpPr>
          <p:nvPr/>
        </p:nvCxnSpPr>
        <p:spPr>
          <a:xfrm>
            <a:off x="3156667" y="3947822"/>
            <a:ext cx="2384660" cy="1436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D1B3EC62-BF48-4AD1-B204-1D1BFD373188}"/>
              </a:ext>
            </a:extLst>
          </p:cNvPr>
          <p:cNvSpPr txBox="1"/>
          <p:nvPr/>
        </p:nvSpPr>
        <p:spPr>
          <a:xfrm>
            <a:off x="4193891" y="4811770"/>
            <a:ext cx="739305" cy="70788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en-US" sz="2000" dirty="0"/>
              <a:t>Form</a:t>
            </a:r>
          </a:p>
          <a:p>
            <a:r>
              <a:rPr lang="en-US" sz="2000" dirty="0"/>
              <a:t>Input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2E3C210A-CA3C-4FA7-AC7A-D60C638B1FAC}"/>
              </a:ext>
            </a:extLst>
          </p:cNvPr>
          <p:cNvCxnSpPr>
            <a:stCxn id="8" idx="3"/>
            <a:endCxn id="10" idx="1"/>
          </p:cNvCxnSpPr>
          <p:nvPr/>
        </p:nvCxnSpPr>
        <p:spPr>
          <a:xfrm flipV="1">
            <a:off x="6946387" y="2631287"/>
            <a:ext cx="3175623" cy="9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xmlns="" id="{EEAECC1B-40BD-4C8E-8072-ECE670B9A841}"/>
              </a:ext>
            </a:extLst>
          </p:cNvPr>
          <p:cNvCxnSpPr>
            <a:stCxn id="8" idx="2"/>
            <a:endCxn id="9" idx="0"/>
          </p:cNvCxnSpPr>
          <p:nvPr/>
        </p:nvCxnSpPr>
        <p:spPr>
          <a:xfrm>
            <a:off x="6243857" y="3429000"/>
            <a:ext cx="0" cy="1152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554372CD-FE87-402F-A908-B5A2F0C1D691}"/>
              </a:ext>
            </a:extLst>
          </p:cNvPr>
          <p:cNvSpPr txBox="1"/>
          <p:nvPr/>
        </p:nvSpPr>
        <p:spPr>
          <a:xfrm>
            <a:off x="6264709" y="3805213"/>
            <a:ext cx="1012970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en-US" sz="2000" dirty="0"/>
              <a:t>File Info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19DCB642-6BA8-4EE3-A182-849C7F4CD8AC}"/>
              </a:ext>
            </a:extLst>
          </p:cNvPr>
          <p:cNvCxnSpPr>
            <a:endCxn id="10" idx="1"/>
          </p:cNvCxnSpPr>
          <p:nvPr/>
        </p:nvCxnSpPr>
        <p:spPr>
          <a:xfrm flipV="1">
            <a:off x="6946387" y="2631287"/>
            <a:ext cx="3175623" cy="2747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B5E8D724-1AFD-4449-8009-6B435DCDADD0}"/>
              </a:ext>
            </a:extLst>
          </p:cNvPr>
          <p:cNvSpPr txBox="1"/>
          <p:nvPr/>
        </p:nvSpPr>
        <p:spPr>
          <a:xfrm>
            <a:off x="8621940" y="3810529"/>
            <a:ext cx="1258678" cy="70788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en-US" sz="2000" dirty="0"/>
              <a:t>Move File</a:t>
            </a:r>
          </a:p>
          <a:p>
            <a:r>
              <a:rPr lang="en-US" sz="2000" dirty="0"/>
              <a:t>Command</a:t>
            </a:r>
          </a:p>
        </p:txBody>
      </p:sp>
    </p:spTree>
    <p:extLst>
      <p:ext uri="{BB962C8B-B14F-4D97-AF65-F5344CB8AC3E}">
        <p14:creationId xmlns:p14="http://schemas.microsoft.com/office/powerpoint/2010/main" val="253762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B62B73-58BD-4CC5-BC66-D7EB5CC0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Uploads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1E9608-CCA9-4C08-9085-32F91E7CB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You do not want to allow uploading executable code which can later be executed !!!   (http://website.com/uploads/mypgm.exe)</a:t>
            </a:r>
          </a:p>
          <a:p>
            <a:r>
              <a:rPr lang="en-US" dirty="0"/>
              <a:t>Permit only certain file types, </a:t>
            </a:r>
            <a:r>
              <a:rPr lang="en-US" dirty="0" err="1"/>
              <a:t>ie</a:t>
            </a:r>
            <a:r>
              <a:rPr lang="en-US" dirty="0"/>
              <a:t>. images</a:t>
            </a:r>
          </a:p>
          <a:p>
            <a:r>
              <a:rPr lang="en-US" dirty="0"/>
              <a:t>Limit file size</a:t>
            </a:r>
          </a:p>
          <a:p>
            <a:r>
              <a:rPr lang="en-US" dirty="0"/>
              <a:t>Place uploaded files in a protected subdirectory</a:t>
            </a:r>
          </a:p>
          <a:p>
            <a:r>
              <a:rPr lang="en-US" dirty="0"/>
              <a:t>Filename is primary key (+ suffix if multiples) of row in table related to the file upload</a:t>
            </a:r>
          </a:p>
          <a:p>
            <a:r>
              <a:rPr lang="en-US" dirty="0"/>
              <a:t>File Extension is from original file</a:t>
            </a:r>
          </a:p>
          <a:p>
            <a:r>
              <a:rPr lang="en-US" dirty="0"/>
              <a:t>Validate image files - </a:t>
            </a:r>
            <a:r>
              <a:rPr lang="en-US" dirty="0" err="1"/>
              <a:t>getimagesize</a:t>
            </a:r>
            <a:r>
              <a:rPr lang="en-US" dirty="0"/>
              <a:t>()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CC1D5E-805C-472F-B68F-21EFF4932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7A2AB8D-0F68-4748-AFBD-AA56BD52A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FEBA4A-44EF-4411-BE97-002C53115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3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D1E984-0666-4544-92DB-68D4CA968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Upload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C89D97-0C7C-4ECA-A842-32BF59422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407380"/>
            <a:ext cx="9791700" cy="49489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&lt;?</a:t>
            </a:r>
            <a:r>
              <a:rPr lang="en-US" sz="1400" dirty="0" err="1"/>
              <a:t>php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// File Upload Function</a:t>
            </a:r>
          </a:p>
          <a:p>
            <a:pPr marL="0" indent="0">
              <a:buNone/>
            </a:pPr>
            <a:r>
              <a:rPr lang="en-US" sz="1400" dirty="0"/>
              <a:t>// Written by Charles Kaplan, November 2015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// INPUTS</a:t>
            </a:r>
          </a:p>
          <a:p>
            <a:pPr marL="0" indent="0">
              <a:buNone/>
            </a:pPr>
            <a:r>
              <a:rPr lang="en-US" sz="1400" dirty="0"/>
              <a:t>// $input 	- HTML FORM INPUT element name for uploaded file  &lt;input type=‘file’ name=‘</a:t>
            </a:r>
            <a:r>
              <a:rPr lang="en-US" sz="1400" dirty="0">
                <a:solidFill>
                  <a:srgbClr val="FF0000"/>
                </a:solidFill>
              </a:rPr>
              <a:t>image</a:t>
            </a:r>
            <a:r>
              <a:rPr lang="en-US" sz="1400" dirty="0"/>
              <a:t>’&gt;</a:t>
            </a:r>
          </a:p>
          <a:p>
            <a:pPr marL="0" indent="0">
              <a:buNone/>
            </a:pPr>
            <a:r>
              <a:rPr lang="en-US" sz="1400" dirty="0"/>
              <a:t>// $</a:t>
            </a:r>
            <a:r>
              <a:rPr lang="en-US" sz="1400" dirty="0" err="1"/>
              <a:t>dir</a:t>
            </a:r>
            <a:r>
              <a:rPr lang="en-US" sz="1400" dirty="0"/>
              <a:t> 	- Directory to put uploaded file</a:t>
            </a:r>
          </a:p>
          <a:p>
            <a:pPr marL="0" indent="0">
              <a:buNone/>
            </a:pPr>
            <a:r>
              <a:rPr lang="en-US" sz="1400" dirty="0"/>
              <a:t>// $filename	- Filename for uploaded file</a:t>
            </a:r>
          </a:p>
          <a:p>
            <a:pPr marL="0" indent="0">
              <a:buNone/>
            </a:pPr>
            <a:r>
              <a:rPr lang="en-US" sz="1400" dirty="0"/>
              <a:t>// $</a:t>
            </a:r>
            <a:r>
              <a:rPr lang="en-US" sz="1400" dirty="0" err="1"/>
              <a:t>extns</a:t>
            </a:r>
            <a:r>
              <a:rPr lang="en-US" sz="1400" dirty="0"/>
              <a:t>	- Valid extensions for uploaded file (array)</a:t>
            </a:r>
          </a:p>
          <a:p>
            <a:pPr marL="0" indent="0">
              <a:buNone/>
            </a:pPr>
            <a:r>
              <a:rPr lang="en-US" sz="1400" dirty="0"/>
              <a:t>// $</a:t>
            </a:r>
            <a:r>
              <a:rPr lang="en-US" sz="1400" dirty="0" err="1"/>
              <a:t>maxsize</a:t>
            </a:r>
            <a:r>
              <a:rPr lang="en-US" sz="1400" dirty="0"/>
              <a:t>	- Maximum file size of uploaded file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// Outputs</a:t>
            </a:r>
          </a:p>
          <a:p>
            <a:pPr marL="0" indent="0">
              <a:buNone/>
            </a:pPr>
            <a:r>
              <a:rPr lang="en-US" sz="1400" dirty="0"/>
              <a:t>// 1st Parameter - Error Code, 0 = Success, &gt; 0 = Failure</a:t>
            </a:r>
          </a:p>
          <a:p>
            <a:pPr marL="0" indent="0">
              <a:buNone/>
            </a:pPr>
            <a:r>
              <a:rPr lang="en-US" sz="1400" dirty="0"/>
              <a:t>// 2nd Parameter – Full filename ($</a:t>
            </a:r>
            <a:r>
              <a:rPr lang="en-US" sz="1400" dirty="0" err="1"/>
              <a:t>dir</a:t>
            </a:r>
            <a:r>
              <a:rPr lang="en-US" sz="1400" dirty="0"/>
              <a:t>/$filename.$</a:t>
            </a:r>
            <a:r>
              <a:rPr lang="en-US" sz="1400" dirty="0" err="1"/>
              <a:t>ext</a:t>
            </a:r>
            <a:r>
              <a:rPr lang="en-US" sz="1400" dirty="0"/>
              <a:t>)  of the saved file or Error Message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260E3D-DDD8-4FCB-A9D1-4E636891A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CD9A4A-991F-44EE-93BA-92DF6711C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8DE587-42EF-4678-B538-963CBDD0C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6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E9FA7E-DFDF-4DFB-A8C5-408D7C626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Upload Function,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702725-DAE5-4C9F-8401-DB6AB4B6F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function upload($input, $</a:t>
            </a:r>
            <a:r>
              <a:rPr lang="en-US" dirty="0" err="1"/>
              <a:t>dir</a:t>
            </a:r>
            <a:r>
              <a:rPr lang="en-US" dirty="0"/>
              <a:t>, $file, $</a:t>
            </a:r>
            <a:r>
              <a:rPr lang="en-US" dirty="0" err="1"/>
              <a:t>extns</a:t>
            </a:r>
            <a:r>
              <a:rPr lang="en-US" dirty="0"/>
              <a:t>, $</a:t>
            </a:r>
            <a:r>
              <a:rPr lang="en-US" dirty="0" err="1"/>
              <a:t>maxsize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$</a:t>
            </a:r>
            <a:r>
              <a:rPr lang="en-US" dirty="0" err="1"/>
              <a:t>msg</a:t>
            </a:r>
            <a:r>
              <a:rPr lang="en-US" dirty="0"/>
              <a:t> = NULL;  $</a:t>
            </a:r>
            <a:r>
              <a:rPr lang="en-US" dirty="0" err="1"/>
              <a:t>rc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isset</a:t>
            </a:r>
            <a:r>
              <a:rPr lang="en-US" dirty="0"/>
              <a:t>($_FILES[$input]['</a:t>
            </a:r>
            <a:r>
              <a:rPr lang="en-US" dirty="0" err="1"/>
              <a:t>tmp_name</a:t>
            </a:r>
            <a:r>
              <a:rPr lang="en-US" dirty="0"/>
              <a:t>'])) AND (</a:t>
            </a:r>
            <a:r>
              <a:rPr lang="en-US" dirty="0" err="1"/>
              <a:t>is_uploaded_file</a:t>
            </a:r>
            <a:r>
              <a:rPr lang="en-US" dirty="0"/>
              <a:t>($_FILES[$input]['</a:t>
            </a:r>
            <a:r>
              <a:rPr lang="en-US" dirty="0" err="1"/>
              <a:t>tmp_name</a:t>
            </a:r>
            <a:r>
              <a:rPr lang="en-US" dirty="0"/>
              <a:t>'])) {</a:t>
            </a:r>
          </a:p>
          <a:p>
            <a:pPr marL="0" indent="0">
              <a:buNone/>
            </a:pPr>
            <a:r>
              <a:rPr lang="en-US" dirty="0"/>
              <a:t>            $</a:t>
            </a:r>
            <a:r>
              <a:rPr lang="en-US" dirty="0" err="1"/>
              <a:t>fn</a:t>
            </a:r>
            <a:r>
              <a:rPr lang="en-US" dirty="0"/>
              <a:t> = $_FILES[$input]['name’];</a:t>
            </a:r>
          </a:p>
          <a:p>
            <a:pPr marL="0" indent="0">
              <a:buNone/>
            </a:pPr>
            <a:r>
              <a:rPr lang="en-US" dirty="0"/>
              <a:t>            $</a:t>
            </a:r>
            <a:r>
              <a:rPr lang="en-US" dirty="0" err="1"/>
              <a:t>ext</a:t>
            </a:r>
            <a:r>
              <a:rPr lang="en-US" dirty="0"/>
              <a:t> = trim(</a:t>
            </a:r>
            <a:r>
              <a:rPr lang="en-US" dirty="0" err="1"/>
              <a:t>strtolower</a:t>
            </a:r>
            <a:r>
              <a:rPr lang="en-US" dirty="0"/>
              <a:t>(</a:t>
            </a:r>
            <a:r>
              <a:rPr lang="en-US" dirty="0" err="1"/>
              <a:t>strrchr</a:t>
            </a:r>
            <a:r>
              <a:rPr lang="en-US" dirty="0"/>
              <a:t>($</a:t>
            </a:r>
            <a:r>
              <a:rPr lang="en-US" dirty="0" err="1"/>
              <a:t>fn</a:t>
            </a:r>
            <a:r>
              <a:rPr lang="en-US" dirty="0"/>
              <a:t>, ".")));</a:t>
            </a:r>
          </a:p>
          <a:p>
            <a:pPr marL="0" indent="0">
              <a:buNone/>
            </a:pPr>
            <a:r>
              <a:rPr lang="en-US" dirty="0"/>
              <a:t>            if (!</a:t>
            </a:r>
            <a:r>
              <a:rPr lang="en-US" dirty="0" err="1"/>
              <a:t>in_array</a:t>
            </a:r>
            <a:r>
              <a:rPr lang="en-US" dirty="0"/>
              <a:t>($</a:t>
            </a:r>
            <a:r>
              <a:rPr lang="en-US" dirty="0" err="1"/>
              <a:t>ext</a:t>
            </a:r>
            <a:r>
              <a:rPr lang="en-US" dirty="0"/>
              <a:t>, $</a:t>
            </a:r>
            <a:r>
              <a:rPr lang="en-US" dirty="0" err="1"/>
              <a:t>extns</a:t>
            </a:r>
            <a:r>
              <a:rPr lang="en-US" dirty="0"/>
              <a:t>))   {$</a:t>
            </a:r>
            <a:r>
              <a:rPr lang="en-US" dirty="0" err="1"/>
              <a:t>msg</a:t>
            </a:r>
            <a:r>
              <a:rPr lang="en-US" dirty="0"/>
              <a:t> = "Invalid File Type"; $</a:t>
            </a:r>
            <a:r>
              <a:rPr lang="en-US" dirty="0" err="1"/>
              <a:t>rc</a:t>
            </a:r>
            <a:r>
              <a:rPr lang="en-US" dirty="0"/>
              <a:t> = 10;}</a:t>
            </a:r>
          </a:p>
          <a:p>
            <a:pPr marL="0" indent="0">
              <a:buNone/>
            </a:pPr>
            <a:r>
              <a:rPr lang="en-US" dirty="0"/>
              <a:t>            if ($_FILES[$input]['size'] &gt; $</a:t>
            </a:r>
            <a:r>
              <a:rPr lang="en-US" dirty="0" err="1"/>
              <a:t>maxsize</a:t>
            </a:r>
            <a:r>
              <a:rPr lang="en-US" dirty="0"/>
              <a:t>)  </a:t>
            </a:r>
          </a:p>
          <a:p>
            <a:pPr marL="0" indent="0">
              <a:buNone/>
            </a:pPr>
            <a:r>
              <a:rPr lang="en-US" dirty="0"/>
              <a:t>	{$</a:t>
            </a:r>
            <a:r>
              <a:rPr lang="en-US" dirty="0" err="1"/>
              <a:t>msg</a:t>
            </a:r>
            <a:r>
              <a:rPr lang="en-US" dirty="0"/>
              <a:t> = "Uploaded file size [" . $_FILES[$input]['size'] . "] exceeds limit [$</a:t>
            </a:r>
            <a:r>
              <a:rPr lang="en-US" dirty="0" err="1"/>
              <a:t>maxsize</a:t>
            </a:r>
            <a:r>
              <a:rPr lang="en-US" dirty="0"/>
              <a:t>]"; $</a:t>
            </a:r>
            <a:r>
              <a:rPr lang="en-US" dirty="0" err="1"/>
              <a:t>rc</a:t>
            </a:r>
            <a:r>
              <a:rPr lang="en-US" dirty="0"/>
              <a:t> = 11;}</a:t>
            </a:r>
          </a:p>
          <a:p>
            <a:pPr marL="0" indent="0">
              <a:buNone/>
            </a:pPr>
            <a:r>
              <a:rPr lang="en-US" dirty="0"/>
              <a:t>            if (</a:t>
            </a:r>
            <a:r>
              <a:rPr lang="en-US" dirty="0" err="1"/>
              <a:t>substr</a:t>
            </a:r>
            <a:r>
              <a:rPr lang="en-US" dirty="0"/>
              <a:t>($dir,-1,1) != "/")  $</a:t>
            </a:r>
            <a:r>
              <a:rPr lang="en-US" dirty="0" err="1"/>
              <a:t>dir</a:t>
            </a:r>
            <a:r>
              <a:rPr lang="en-US" dirty="0"/>
              <a:t> .= "/";</a:t>
            </a:r>
          </a:p>
          <a:p>
            <a:pPr marL="0" indent="0">
              <a:buNone/>
            </a:pPr>
            <a:r>
              <a:rPr lang="en-US" dirty="0"/>
              <a:t>            $</a:t>
            </a:r>
            <a:r>
              <a:rPr lang="en-US" dirty="0" err="1"/>
              <a:t>savefile</a:t>
            </a:r>
            <a:r>
              <a:rPr lang="en-US" dirty="0"/>
              <a:t> = $</a:t>
            </a:r>
            <a:r>
              <a:rPr lang="en-US" dirty="0" err="1"/>
              <a:t>dir</a:t>
            </a:r>
            <a:r>
              <a:rPr lang="en-US" dirty="0"/>
              <a:t> . </a:t>
            </a:r>
            <a:r>
              <a:rPr lang="en-US" dirty="0" err="1"/>
              <a:t>strtolower</a:t>
            </a:r>
            <a:r>
              <a:rPr lang="en-US" dirty="0"/>
              <a:t>($file) . $</a:t>
            </a:r>
            <a:r>
              <a:rPr lang="en-US" dirty="0" err="1"/>
              <a:t>ext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if ($</a:t>
            </a:r>
            <a:r>
              <a:rPr lang="en-US" dirty="0" err="1"/>
              <a:t>rc</a:t>
            </a:r>
            <a:r>
              <a:rPr lang="en-US" dirty="0"/>
              <a:t> == 0) {</a:t>
            </a:r>
          </a:p>
          <a:p>
            <a:pPr marL="0" indent="0">
              <a:buNone/>
            </a:pPr>
            <a:r>
              <a:rPr lang="en-US" dirty="0"/>
              <a:t>                $result = </a:t>
            </a:r>
            <a:r>
              <a:rPr lang="en-US" dirty="0" err="1"/>
              <a:t>move_uploaded_file</a:t>
            </a:r>
            <a:r>
              <a:rPr lang="en-US" dirty="0"/>
              <a:t>($_FILES[$input]['</a:t>
            </a:r>
            <a:r>
              <a:rPr lang="en-US" dirty="0" err="1"/>
              <a:t>tmp_name</a:t>
            </a:r>
            <a:r>
              <a:rPr lang="en-US" dirty="0"/>
              <a:t>'], $</a:t>
            </a:r>
            <a:r>
              <a:rPr lang="en-US" dirty="0" err="1"/>
              <a:t>savefile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        if ($result &gt; 1)   {$</a:t>
            </a:r>
            <a:r>
              <a:rPr lang="en-US" dirty="0" err="1"/>
              <a:t>msg</a:t>
            </a:r>
            <a:r>
              <a:rPr lang="en-US" dirty="0"/>
              <a:t> = "Move Uploaded File Failed"; $</a:t>
            </a:r>
            <a:r>
              <a:rPr lang="en-US" dirty="0" err="1"/>
              <a:t>rc</a:t>
            </a:r>
            <a:r>
              <a:rPr lang="en-US" dirty="0"/>
              <a:t> = $result;}  }  }</a:t>
            </a:r>
          </a:p>
          <a:p>
            <a:pPr marL="0" indent="0">
              <a:buNone/>
            </a:pPr>
            <a:r>
              <a:rPr lang="en-US" dirty="0"/>
              <a:t>    else {$</a:t>
            </a:r>
            <a:r>
              <a:rPr lang="en-US" dirty="0" err="1"/>
              <a:t>msg</a:t>
            </a:r>
            <a:r>
              <a:rPr lang="en-US" dirty="0"/>
              <a:t> = "No Uploaded File"; $</a:t>
            </a:r>
            <a:r>
              <a:rPr lang="en-US" dirty="0" err="1"/>
              <a:t>rc</a:t>
            </a:r>
            <a:r>
              <a:rPr lang="en-US" dirty="0"/>
              <a:t> = 12;}  }</a:t>
            </a:r>
          </a:p>
          <a:p>
            <a:pPr marL="0" indent="0">
              <a:buNone/>
            </a:pPr>
            <a:r>
              <a:rPr lang="en-US" dirty="0"/>
              <a:t>    if ($</a:t>
            </a:r>
            <a:r>
              <a:rPr lang="en-US" dirty="0" err="1"/>
              <a:t>rc</a:t>
            </a:r>
            <a:r>
              <a:rPr lang="en-US" dirty="0"/>
              <a:t> == 0)  return(array($</a:t>
            </a:r>
            <a:r>
              <a:rPr lang="en-US" dirty="0" err="1"/>
              <a:t>rc</a:t>
            </a:r>
            <a:r>
              <a:rPr lang="en-US" dirty="0"/>
              <a:t>, $</a:t>
            </a:r>
            <a:r>
              <a:rPr lang="en-US" dirty="0" err="1"/>
              <a:t>savefile</a:t>
            </a:r>
            <a:r>
              <a:rPr lang="en-US" dirty="0"/>
              <a:t>));   else return(array($</a:t>
            </a:r>
            <a:r>
              <a:rPr lang="en-US" dirty="0" err="1"/>
              <a:t>rc</a:t>
            </a:r>
            <a:r>
              <a:rPr lang="en-US" dirty="0"/>
              <a:t>, $</a:t>
            </a:r>
            <a:r>
              <a:rPr lang="en-US" dirty="0" err="1"/>
              <a:t>msg</a:t>
            </a:r>
            <a:r>
              <a:rPr lang="en-US" dirty="0"/>
              <a:t>));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?&gt;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7E2F0A-4E75-4DAF-9940-138DBF06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046715-01D3-489D-8451-2CAD12B93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78C6D5-466A-402E-BB12-15255D006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D38C6D-B0AD-41A5-8948-09681F525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4938395"/>
          </a:xfrm>
        </p:spPr>
        <p:txBody>
          <a:bodyPr>
            <a:normAutofit/>
          </a:bodyPr>
          <a:lstStyle/>
          <a:p>
            <a:r>
              <a:rPr lang="en-US" sz="7200" dirty="0"/>
              <a:t>Storing Data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021523-81C3-4171-81AA-5CD6E9BB9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8FD4EB-1BB0-49EC-94DA-757EE100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05EFC4-3ECD-488F-AF5C-2CCE17D2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1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6F7E31-9C64-4080-A65D-9ABB296A1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Encrypting Sensitive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0D31FA-F4F0-49A1-9BB7-58A1CFD51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Passwords and Other Sensitive Data</a:t>
            </a:r>
          </a:p>
          <a:p>
            <a:r>
              <a:rPr lang="en-US" dirty="0" err="1"/>
              <a:t>password_hash</a:t>
            </a:r>
            <a:endParaRPr lang="en-US" dirty="0"/>
          </a:p>
          <a:p>
            <a:pPr lvl="1"/>
            <a:r>
              <a:rPr lang="en-US" dirty="0"/>
              <a:t>$</a:t>
            </a:r>
            <a:r>
              <a:rPr lang="en-US" dirty="0" err="1"/>
              <a:t>encypted_password</a:t>
            </a:r>
            <a:r>
              <a:rPr lang="en-US" dirty="0"/>
              <a:t> = </a:t>
            </a:r>
            <a:r>
              <a:rPr lang="en-US" dirty="0" err="1"/>
              <a:t>password_hash</a:t>
            </a:r>
            <a:r>
              <a:rPr lang="en-US" dirty="0"/>
              <a:t>($password);</a:t>
            </a:r>
          </a:p>
          <a:p>
            <a:r>
              <a:rPr lang="en-US" dirty="0" err="1"/>
              <a:t>password_verify</a:t>
            </a:r>
            <a:endParaRPr lang="en-US" dirty="0"/>
          </a:p>
          <a:p>
            <a:pPr lvl="1"/>
            <a:r>
              <a:rPr lang="en-US" dirty="0"/>
              <a:t>If (</a:t>
            </a:r>
            <a:r>
              <a:rPr lang="en-US" dirty="0" err="1"/>
              <a:t>password_verify</a:t>
            </a:r>
            <a:r>
              <a:rPr lang="en-US" dirty="0"/>
              <a:t>($password, $</a:t>
            </a:r>
            <a:r>
              <a:rPr lang="en-US" dirty="0" err="1"/>
              <a:t>encrypted_password</a:t>
            </a:r>
            <a:r>
              <a:rPr lang="en-US" dirty="0"/>
              <a:t>)) </a:t>
            </a:r>
          </a:p>
          <a:p>
            <a:pPr lvl="2"/>
            <a:r>
              <a:rPr lang="en-US" dirty="0"/>
              <a:t>echo “Password is valid”;</a:t>
            </a:r>
          </a:p>
          <a:p>
            <a:pPr lvl="2"/>
            <a:r>
              <a:rPr lang="en-US" dirty="0"/>
              <a:t>else echo “Invalid Password”; </a:t>
            </a:r>
          </a:p>
          <a:p>
            <a:r>
              <a:rPr lang="en-US" dirty="0"/>
              <a:t>Form Input</a:t>
            </a:r>
          </a:p>
          <a:p>
            <a:pPr lvl="1"/>
            <a:r>
              <a:rPr lang="en-US" dirty="0"/>
              <a:t>&lt;input type=‘</a:t>
            </a:r>
            <a:r>
              <a:rPr lang="en-US" dirty="0">
                <a:solidFill>
                  <a:srgbClr val="FF0000"/>
                </a:solidFill>
              </a:rPr>
              <a:t>password</a:t>
            </a:r>
            <a:r>
              <a:rPr lang="en-US" dirty="0"/>
              <a:t>’ name=‘</a:t>
            </a:r>
            <a:r>
              <a:rPr lang="en-US" dirty="0" err="1"/>
              <a:t>pswd</a:t>
            </a:r>
            <a:r>
              <a:rPr lang="en-US" dirty="0"/>
              <a:t>’&gt;  // Obscures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29143D-638A-4361-B9D3-95B342E46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A6F263-1709-4F72-97E1-0C7D5945B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C6E76B-F84B-4520-B24D-B91F210E1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3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E6639D-EBB1-4DA0-A56D-5CAE6EA56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Prepared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BD1F97-8E39-4B2B-87C5-58435F62A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Using prepared statements with placeholders for parameter values has the following benefits: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Less overhead for parsing the statement each time it is executed. Typically, database applications process large volumes of almost-identical statements, with only changes to literal or variable values in clauses such as WHERE for queries and deletes, SET for updates, and VALUES for inserts.</a:t>
            </a:r>
          </a:p>
          <a:p>
            <a:endParaRPr lang="en-US" dirty="0"/>
          </a:p>
          <a:p>
            <a:r>
              <a:rPr lang="en-US" dirty="0"/>
              <a:t>Protection against SQL injection attacks. The parameter values can contain </a:t>
            </a:r>
            <a:r>
              <a:rPr lang="en-US" dirty="0" err="1"/>
              <a:t>unescaped</a:t>
            </a:r>
            <a:r>
              <a:rPr lang="en-US" dirty="0"/>
              <a:t> SQL quote and delimiter characters.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F6ADB0-5A1B-4A4D-937A-8272427A2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D6F5E7-2472-4F85-B57F-DE6737FD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C153D7-B30D-4E3E-9DA9-69720963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6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20CD24-6B38-48AA-87FD-DF17887A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5105372"/>
          </a:xfrm>
        </p:spPr>
        <p:txBody>
          <a:bodyPr>
            <a:normAutofit/>
          </a:bodyPr>
          <a:lstStyle/>
          <a:p>
            <a:r>
              <a:rPr lang="en-US" sz="7200" dirty="0"/>
              <a:t>Website Construction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2A54FC-D944-4E3A-A91F-812C8A4A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8925AE-9CDE-4253-A6DD-1749D1725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409EBA-2DD0-46E8-A212-E4DAFA38A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8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FE74E4-6218-4264-8C2F-DA9431B07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41F119-BBA4-4B77-9D6E-E8039DE28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Typical Website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DC630F-4B11-4FB9-A8DE-647BFE2F9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0134D0-ACF8-4AEB-A449-87A97F319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8B7A5B-F023-4F87-85C6-7D96C156D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28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60C03AD-1C15-4B8A-AF22-56B4626FEC64}"/>
              </a:ext>
            </a:extLst>
          </p:cNvPr>
          <p:cNvSpPr/>
          <p:nvPr/>
        </p:nvSpPr>
        <p:spPr>
          <a:xfrm>
            <a:off x="5010150" y="2373745"/>
            <a:ext cx="2895600" cy="3803218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 err="1">
                <a:solidFill>
                  <a:srgbClr val="00B050"/>
                </a:solidFill>
              </a:rPr>
              <a:t>homepage.php</a:t>
            </a:r>
            <a:endParaRPr lang="en-US" b="1" u="sng" dirty="0">
              <a:solidFill>
                <a:srgbClr val="00B050"/>
              </a:solidFill>
            </a:endParaRPr>
          </a:p>
          <a:p>
            <a:r>
              <a:rPr lang="en-US" dirty="0"/>
              <a:t>include(‘</a:t>
            </a:r>
            <a:r>
              <a:rPr lang="en-US" dirty="0" err="1"/>
              <a:t>session.php</a:t>
            </a:r>
            <a:r>
              <a:rPr lang="en-US" dirty="0"/>
              <a:t>’);</a:t>
            </a:r>
          </a:p>
          <a:p>
            <a:endParaRPr lang="en-US" dirty="0"/>
          </a:p>
          <a:p>
            <a:r>
              <a:rPr lang="en-US" dirty="0"/>
              <a:t>include(‘</a:t>
            </a:r>
            <a:r>
              <a:rPr lang="en-US" dirty="0" err="1"/>
              <a:t>header.php</a:t>
            </a:r>
            <a:r>
              <a:rPr lang="en-US" dirty="0"/>
              <a:t>’);</a:t>
            </a:r>
          </a:p>
          <a:p>
            <a:r>
              <a:rPr lang="en-US" dirty="0"/>
              <a:t>include(‘</a:t>
            </a:r>
            <a:r>
              <a:rPr lang="en-US" dirty="0" err="1"/>
              <a:t>navbar.php</a:t>
            </a:r>
            <a:r>
              <a:rPr lang="en-US" dirty="0"/>
              <a:t>’);</a:t>
            </a:r>
            <a:br>
              <a:rPr lang="en-US" dirty="0"/>
            </a:br>
            <a:endParaRPr lang="en-US" dirty="0"/>
          </a:p>
          <a:p>
            <a:r>
              <a:rPr lang="en-US" dirty="0"/>
              <a:t>echo “This is the website’s     	Home Page”;</a:t>
            </a:r>
          </a:p>
          <a:p>
            <a:endParaRPr lang="en-US" dirty="0"/>
          </a:p>
          <a:p>
            <a:r>
              <a:rPr lang="en-US" dirty="0"/>
              <a:t>include(‘</a:t>
            </a:r>
            <a:r>
              <a:rPr lang="en-US" dirty="0" err="1"/>
              <a:t>footer.php</a:t>
            </a:r>
            <a:r>
              <a:rPr lang="en-US" dirty="0"/>
              <a:t>’);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E20C784-C500-4F64-89B5-D4AF3F18AA51}"/>
              </a:ext>
            </a:extLst>
          </p:cNvPr>
          <p:cNvSpPr/>
          <p:nvPr/>
        </p:nvSpPr>
        <p:spPr>
          <a:xfrm>
            <a:off x="8458200" y="2373745"/>
            <a:ext cx="2895600" cy="3803218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 err="1">
                <a:solidFill>
                  <a:srgbClr val="00B050"/>
                </a:solidFill>
              </a:rPr>
              <a:t>webpage.php</a:t>
            </a:r>
            <a:endParaRPr lang="en-US" b="1" u="sng" dirty="0">
              <a:solidFill>
                <a:srgbClr val="00B050"/>
              </a:solidFill>
            </a:endParaRPr>
          </a:p>
          <a:p>
            <a:r>
              <a:rPr lang="en-US" dirty="0"/>
              <a:t>include(‘</a:t>
            </a:r>
            <a:r>
              <a:rPr lang="en-US" dirty="0" err="1"/>
              <a:t>session.php</a:t>
            </a:r>
            <a:r>
              <a:rPr lang="en-US" dirty="0"/>
              <a:t>’);</a:t>
            </a:r>
          </a:p>
          <a:p>
            <a:endParaRPr lang="en-US" dirty="0"/>
          </a:p>
          <a:p>
            <a:r>
              <a:rPr lang="en-US" dirty="0"/>
              <a:t>include(‘</a:t>
            </a:r>
            <a:r>
              <a:rPr lang="en-US" dirty="0" err="1"/>
              <a:t>header.php</a:t>
            </a:r>
            <a:r>
              <a:rPr lang="en-US" dirty="0"/>
              <a:t>’);</a:t>
            </a:r>
          </a:p>
          <a:p>
            <a:r>
              <a:rPr lang="en-US" dirty="0"/>
              <a:t>include(‘</a:t>
            </a:r>
            <a:r>
              <a:rPr lang="en-US" dirty="0" err="1"/>
              <a:t>navbar.php</a:t>
            </a:r>
            <a:r>
              <a:rPr lang="en-US" dirty="0"/>
              <a:t>’);</a:t>
            </a:r>
          </a:p>
          <a:p>
            <a:endParaRPr lang="en-US" dirty="0"/>
          </a:p>
          <a:p>
            <a:r>
              <a:rPr lang="en-US" dirty="0"/>
              <a:t>echo “This is where content    	goes for all other 	webpages”;</a:t>
            </a:r>
          </a:p>
          <a:p>
            <a:pPr algn="ctr"/>
            <a:endParaRPr lang="en-US" dirty="0"/>
          </a:p>
          <a:p>
            <a:r>
              <a:rPr lang="en-US" dirty="0"/>
              <a:t>include(‘</a:t>
            </a:r>
            <a:r>
              <a:rPr lang="en-US" dirty="0" err="1"/>
              <a:t>footer.php</a:t>
            </a:r>
            <a:r>
              <a:rPr lang="en-US" dirty="0"/>
              <a:t>’);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9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FE74E4-6218-4264-8C2F-DA9431B07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41F119-BBA4-4B77-9D6E-E8039DE28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Single Page Websites - All “webpages” are INCLUDES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DC630F-4B11-4FB9-A8DE-647BFE2F9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0134D0-ACF8-4AEB-A449-87A97F319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8B7A5B-F023-4F87-85C6-7D96C156D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29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ECF9FD0-D01F-469C-BFFB-5223C20216A8}"/>
              </a:ext>
            </a:extLst>
          </p:cNvPr>
          <p:cNvSpPr/>
          <p:nvPr/>
        </p:nvSpPr>
        <p:spPr>
          <a:xfrm>
            <a:off x="1562100" y="2373745"/>
            <a:ext cx="2895600" cy="3803218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 err="1"/>
              <a:t>website.php</a:t>
            </a:r>
            <a:endParaRPr lang="en-US" b="1" u="sng" dirty="0"/>
          </a:p>
          <a:p>
            <a:r>
              <a:rPr lang="en-US" dirty="0"/>
              <a:t>include(‘</a:t>
            </a:r>
            <a:r>
              <a:rPr lang="en-US" dirty="0" err="1"/>
              <a:t>session.php</a:t>
            </a:r>
            <a:r>
              <a:rPr lang="en-US" dirty="0"/>
              <a:t>’);</a:t>
            </a:r>
          </a:p>
          <a:p>
            <a:endParaRPr lang="en-US" dirty="0"/>
          </a:p>
          <a:p>
            <a:r>
              <a:rPr lang="en-US" dirty="0"/>
              <a:t>$p = $_GET[‘p’];</a:t>
            </a:r>
          </a:p>
          <a:p>
            <a:r>
              <a:rPr lang="en-US" dirty="0"/>
              <a:t>$page = “</a:t>
            </a:r>
            <a:r>
              <a:rPr lang="en-US" dirty="0" err="1"/>
              <a:t>page$p.php</a:t>
            </a:r>
            <a:r>
              <a:rPr lang="en-US" dirty="0"/>
              <a:t>”;</a:t>
            </a:r>
          </a:p>
          <a:p>
            <a:r>
              <a:rPr lang="en-US" dirty="0"/>
              <a:t>If (!exist[$page]) </a:t>
            </a:r>
          </a:p>
          <a:p>
            <a:r>
              <a:rPr lang="en-US" dirty="0"/>
              <a:t>$page=“page0.php”;</a:t>
            </a:r>
          </a:p>
          <a:p>
            <a:r>
              <a:rPr lang="en-US" dirty="0">
                <a:solidFill>
                  <a:srgbClr val="7030A0"/>
                </a:solidFill>
              </a:rPr>
              <a:t>$landing = TRUE;</a:t>
            </a:r>
          </a:p>
          <a:p>
            <a:endParaRPr lang="en-US" dirty="0"/>
          </a:p>
          <a:p>
            <a:r>
              <a:rPr lang="en-US" dirty="0"/>
              <a:t>include(‘</a:t>
            </a:r>
            <a:r>
              <a:rPr lang="en-US" dirty="0" err="1"/>
              <a:t>header.php</a:t>
            </a:r>
            <a:r>
              <a:rPr lang="en-US" dirty="0"/>
              <a:t>’);</a:t>
            </a:r>
          </a:p>
          <a:p>
            <a:r>
              <a:rPr lang="en-US" dirty="0"/>
              <a:t>include(‘</a:t>
            </a:r>
            <a:r>
              <a:rPr lang="en-US" dirty="0" err="1"/>
              <a:t>navbar.php</a:t>
            </a:r>
            <a:r>
              <a:rPr lang="en-US" dirty="0"/>
              <a:t>’);</a:t>
            </a:r>
          </a:p>
          <a:p>
            <a:r>
              <a:rPr lang="en-US" dirty="0">
                <a:solidFill>
                  <a:srgbClr val="00B050"/>
                </a:solidFill>
              </a:rPr>
              <a:t>include($page);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include(‘</a:t>
            </a:r>
            <a:r>
              <a:rPr lang="en-US" dirty="0" err="1"/>
              <a:t>footer.php</a:t>
            </a:r>
            <a:r>
              <a:rPr lang="en-US" dirty="0"/>
              <a:t>’);</a:t>
            </a:r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60C03AD-1C15-4B8A-AF22-56B4626FEC64}"/>
              </a:ext>
            </a:extLst>
          </p:cNvPr>
          <p:cNvSpPr/>
          <p:nvPr/>
        </p:nvSpPr>
        <p:spPr>
          <a:xfrm>
            <a:off x="5010150" y="2373745"/>
            <a:ext cx="2895600" cy="3803218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rgbClr val="00B050"/>
                </a:solidFill>
              </a:rPr>
              <a:t>page0.php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r>
              <a:rPr lang="en-US" dirty="0"/>
              <a:t>echo “This is the website’s         	Home Page”;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E20C784-C500-4F64-89B5-D4AF3F18AA51}"/>
              </a:ext>
            </a:extLst>
          </p:cNvPr>
          <p:cNvSpPr/>
          <p:nvPr/>
        </p:nvSpPr>
        <p:spPr>
          <a:xfrm>
            <a:off x="8458200" y="2373745"/>
            <a:ext cx="2895600" cy="3803218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rgbClr val="00B050"/>
                </a:solidFill>
              </a:rPr>
              <a:t>page1.php</a:t>
            </a:r>
          </a:p>
          <a:p>
            <a:pPr algn="ctr"/>
            <a:endParaRPr lang="en-US" b="1" u="sng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if (!</a:t>
            </a:r>
            <a:r>
              <a:rPr lang="en-US" dirty="0" err="1">
                <a:solidFill>
                  <a:srgbClr val="7030A0"/>
                </a:solidFill>
              </a:rPr>
              <a:t>isset</a:t>
            </a:r>
            <a:r>
              <a:rPr lang="en-US" dirty="0">
                <a:solidFill>
                  <a:srgbClr val="7030A0"/>
                </a:solidFill>
              </a:rPr>
              <a:t>($landing)) {     </a:t>
            </a:r>
          </a:p>
          <a:p>
            <a:r>
              <a:rPr lang="en-US" dirty="0">
                <a:solidFill>
                  <a:srgbClr val="7030A0"/>
                </a:solidFill>
              </a:rPr>
              <a:t>        include(‘page0.php’);</a:t>
            </a:r>
          </a:p>
          <a:p>
            <a:r>
              <a:rPr lang="en-US" dirty="0">
                <a:solidFill>
                  <a:srgbClr val="7030A0"/>
                </a:solidFill>
              </a:rPr>
              <a:t>        exit;</a:t>
            </a:r>
          </a:p>
          <a:p>
            <a:r>
              <a:rPr lang="en-US" dirty="0">
                <a:solidFill>
                  <a:srgbClr val="7030A0"/>
                </a:solidFill>
              </a:rPr>
              <a:t>        }</a:t>
            </a:r>
          </a:p>
          <a:p>
            <a:pPr algn="ctr"/>
            <a:endParaRPr lang="en-US" dirty="0"/>
          </a:p>
          <a:p>
            <a:r>
              <a:rPr lang="en-US" dirty="0"/>
              <a:t>echo “This is where content    	goes for all other 	webpages”;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54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471A12-F6A7-4CC7-8354-8A52D765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745D22-6BDB-4AAB-986B-7D49D4EE9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does NOT cover risks involved with websites that accept financial payments</a:t>
            </a:r>
          </a:p>
          <a:p>
            <a:r>
              <a:rPr lang="en-US" dirty="0">
                <a:solidFill>
                  <a:srgbClr val="FF0000"/>
                </a:solidFill>
              </a:rPr>
              <a:t>Recommendation</a:t>
            </a:r>
            <a:r>
              <a:rPr lang="en-US" dirty="0"/>
              <a:t>:  Integrate PayPal’s (or similar) shopping cart and payment services into your website to avoid having sensitive (and regulated) customer financial data on your website</a:t>
            </a:r>
          </a:p>
          <a:p>
            <a:r>
              <a:rPr lang="en-US" dirty="0"/>
              <a:t>There are many ways to implement website security, not all methods are covered in this presentation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027E60-7813-46A3-84C6-A2124208C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443233-5045-44D0-BE7E-0A41EEF90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3BDBE7-1D71-4D56-B86F-2544018F0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EE7FCA-5F7F-455D-878E-10B75E271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4176" y="365125"/>
            <a:ext cx="9219623" cy="1325563"/>
          </a:xfrm>
        </p:spPr>
        <p:txBody>
          <a:bodyPr>
            <a:normAutofit/>
          </a:bodyPr>
          <a:lstStyle/>
          <a:p>
            <a:r>
              <a:rPr lang="en-US" dirty="0"/>
              <a:t>Website Construction – Directories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5F6AE3-DC93-4F0C-B49F-75F46A383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731460-3E3A-4A49-A35B-C40453F9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804C9C-BBDF-4790-99FD-5B2E99D44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C6961D-5D68-4E60-9A31-771B95C80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30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BED435A-0331-4C82-9C0D-FE880BFC8065}"/>
              </a:ext>
            </a:extLst>
          </p:cNvPr>
          <p:cNvSpPr/>
          <p:nvPr/>
        </p:nvSpPr>
        <p:spPr>
          <a:xfrm>
            <a:off x="2134176" y="1825624"/>
            <a:ext cx="3961245" cy="4351337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 err="1"/>
              <a:t>index.php</a:t>
            </a:r>
            <a:endParaRPr lang="en-US" b="1" u="sng" dirty="0"/>
          </a:p>
          <a:p>
            <a:pPr algn="ctr"/>
            <a:endParaRPr lang="en-US" dirty="0"/>
          </a:p>
          <a:p>
            <a:pPr algn="ctr"/>
            <a:r>
              <a:rPr lang="en-US" dirty="0"/>
              <a:t>include(‘code/</a:t>
            </a:r>
            <a:r>
              <a:rPr lang="en-US" dirty="0" err="1"/>
              <a:t>website.php</a:t>
            </a:r>
            <a:r>
              <a:rPr lang="en-US" dirty="0"/>
              <a:t>’);</a:t>
            </a:r>
          </a:p>
          <a:p>
            <a:pPr algn="ctr"/>
            <a:endParaRPr lang="en-US" dirty="0"/>
          </a:p>
          <a:p>
            <a:pPr algn="ctr"/>
            <a:r>
              <a:rPr lang="en-US" b="1" u="sng" dirty="0"/>
              <a:t>Protected Sub-Directories</a:t>
            </a:r>
          </a:p>
          <a:p>
            <a:pPr algn="ctr"/>
            <a:r>
              <a:rPr lang="en-US" dirty="0"/>
              <a:t>backups/</a:t>
            </a:r>
          </a:p>
          <a:p>
            <a:pPr algn="ctr"/>
            <a:r>
              <a:rPr lang="en-US" dirty="0"/>
              <a:t>code/</a:t>
            </a:r>
          </a:p>
          <a:p>
            <a:pPr algn="ctr"/>
            <a:r>
              <a:rPr lang="en-US" dirty="0"/>
              <a:t>images/</a:t>
            </a:r>
          </a:p>
          <a:p>
            <a:pPr algn="ctr"/>
            <a:r>
              <a:rPr lang="en-US" dirty="0"/>
              <a:t>uploads/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b="1" u="sng" dirty="0"/>
              <a:t>Root Directory</a:t>
            </a:r>
          </a:p>
          <a:p>
            <a:pPr algn="ctr"/>
            <a:r>
              <a:rPr lang="en-US" dirty="0"/>
              <a:t>Unprotected – Public Access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E673C23-14B2-4282-8725-AF7883A4A05B}"/>
              </a:ext>
            </a:extLst>
          </p:cNvPr>
          <p:cNvSpPr/>
          <p:nvPr/>
        </p:nvSpPr>
        <p:spPr>
          <a:xfrm>
            <a:off x="6838950" y="1827573"/>
            <a:ext cx="3810000" cy="4349388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code/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website.php</a:t>
            </a:r>
            <a:endParaRPr lang="en-US" dirty="0"/>
          </a:p>
          <a:p>
            <a:pPr algn="ctr"/>
            <a:r>
              <a:rPr lang="en-US" dirty="0" err="1"/>
              <a:t>session.php</a:t>
            </a:r>
            <a:endParaRPr lang="en-US" dirty="0"/>
          </a:p>
          <a:p>
            <a:pPr algn="ctr"/>
            <a:r>
              <a:rPr lang="en-US" dirty="0"/>
              <a:t>page0.php</a:t>
            </a:r>
          </a:p>
          <a:p>
            <a:pPr algn="ctr"/>
            <a:r>
              <a:rPr lang="en-US" dirty="0"/>
              <a:t>page1.php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page99.php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b="1" u="sng" dirty="0"/>
              <a:t>Sub-Directory</a:t>
            </a:r>
          </a:p>
          <a:p>
            <a:pPr algn="ctr"/>
            <a:r>
              <a:rPr lang="en-US" dirty="0"/>
              <a:t>Protected – Internal Access</a:t>
            </a:r>
          </a:p>
        </p:txBody>
      </p:sp>
    </p:spTree>
    <p:extLst>
      <p:ext uri="{BB962C8B-B14F-4D97-AF65-F5344CB8AC3E}">
        <p14:creationId xmlns:p14="http://schemas.microsoft.com/office/powerpoint/2010/main" val="382123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9B120D-5FEA-454A-AB30-AD5864BD3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HTTPS – Secured 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B193A8-F59E-40CC-8B0E-3DA9B4094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HTTPS provides encrypted web traffic</a:t>
            </a:r>
          </a:p>
          <a:p>
            <a:r>
              <a:rPr lang="en-US" dirty="0"/>
              <a:t>Many browsers now require HTTPS for logons</a:t>
            </a:r>
          </a:p>
          <a:p>
            <a:r>
              <a:rPr lang="en-US" dirty="0"/>
              <a:t>This is a website option, no changes in PHP code are needed</a:t>
            </a:r>
          </a:p>
          <a:p>
            <a:r>
              <a:rPr lang="en-US" dirty="0"/>
              <a:t>Web provider provides instructions for implementation</a:t>
            </a:r>
          </a:p>
          <a:p>
            <a:r>
              <a:rPr lang="en-US" dirty="0"/>
              <a:t>Certificate is needed (</a:t>
            </a:r>
            <a:r>
              <a:rPr lang="en-US" dirty="0">
                <a:solidFill>
                  <a:srgbClr val="FF0000"/>
                </a:solidFill>
              </a:rPr>
              <a:t>$’s ?</a:t>
            </a:r>
            <a:r>
              <a:rPr lang="en-US" dirty="0"/>
              <a:t>)</a:t>
            </a:r>
          </a:p>
          <a:p>
            <a:r>
              <a:rPr lang="en-US" dirty="0"/>
              <a:t>Need to re-route HTTP traffic to HTTPS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							// </a:t>
            </a:r>
            <a:r>
              <a:rPr lang="en-US" dirty="0" err="1"/>
              <a:t>index.php</a:t>
            </a:r>
            <a:endParaRPr lang="en-US" dirty="0"/>
          </a:p>
          <a:p>
            <a:pPr lvl="2"/>
            <a:r>
              <a:rPr lang="en-US" dirty="0"/>
              <a:t>    if ($_SERVER['HTTPS']) include(“code/</a:t>
            </a:r>
            <a:r>
              <a:rPr lang="en-US" dirty="0" err="1"/>
              <a:t>website.php</a:t>
            </a:r>
            <a:r>
              <a:rPr lang="en-US" dirty="0"/>
              <a:t>”);	// website home page</a:t>
            </a:r>
          </a:p>
          <a:p>
            <a:pPr lvl="2"/>
            <a:r>
              <a:rPr lang="en-US" dirty="0"/>
              <a:t>    else header(“location: </a:t>
            </a:r>
            <a:r>
              <a:rPr lang="en-US" dirty="0">
                <a:hlinkClick r:id="rId2"/>
              </a:rPr>
              <a:t>https://mywebsite/index.php</a:t>
            </a:r>
            <a:r>
              <a:rPr lang="en-US" dirty="0"/>
              <a:t>");	// redirect to HTTPS</a:t>
            </a:r>
          </a:p>
          <a:p>
            <a:pPr lvl="2"/>
            <a:r>
              <a:rPr lang="en-US" dirty="0"/>
              <a:t>?&gt;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E84A99-1BEE-4CFB-9DC0-FDD42D9B1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19A846-28B7-438C-B646-8A6159D6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640F717-7274-4C88-90FF-1FB40B3FF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8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C5A06A-5BBA-40EE-95E4-3D2F1447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5161032"/>
          </a:xfrm>
        </p:spPr>
        <p:txBody>
          <a:bodyPr>
            <a:normAutofit/>
          </a:bodyPr>
          <a:lstStyle/>
          <a:p>
            <a:r>
              <a:rPr lang="en-US" sz="7200" dirty="0"/>
              <a:t>Sessions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798CB9-6CD7-4BA5-BC9C-8ECF491A0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4341AD-2F84-4E67-828A-0ED106F0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D93416-5413-43D1-8D48-0BDE2F4C5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2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DD7C1A-8FEE-4C2A-B120-039926C3B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Hijacking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650DA0-90D9-449D-96D0-29ED97A98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session is established the first time a client makes a request to a webserver via a SESSION_ID.  The webserver can maintain data through multiple client requests by association with the SESSION_ID.  Sessions allow for conversations to occur in the stateless Internet.  It is possible for another client to learn the SESSION_ID and take over the session – Session Hijacking.  If a session is hijacked, the hijacker has the same ability as the original client.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9F508A-6D52-43BA-A470-B84428025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704EAF3-D781-46DB-AB92-761B40350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85DD5D-311D-4BBE-9743-29E69ED56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5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9CE091-2EF5-4B6A-A747-133832700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Hijacking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01D08-0037-4B3D-B6A5-C198B677F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/>
              <a:t>Establish a new SESSION_ID with each request</a:t>
            </a:r>
          </a:p>
          <a:p>
            <a:pPr marL="0" indent="0">
              <a:buNone/>
            </a:pPr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 err="1"/>
              <a:t>session_regenerate_id</a:t>
            </a:r>
            <a:r>
              <a:rPr lang="en-US" dirty="0"/>
              <a:t>(TRUE);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Additional Session Safety Tips</a:t>
            </a:r>
          </a:p>
          <a:p>
            <a:r>
              <a:rPr lang="en-US" dirty="0">
                <a:solidFill>
                  <a:srgbClr val="0070C0"/>
                </a:solidFill>
              </a:rPr>
              <a:t>Associate the session with an IP address</a:t>
            </a:r>
          </a:p>
          <a:p>
            <a:pPr lvl="1"/>
            <a:r>
              <a:rPr lang="en-US" dirty="0"/>
              <a:t>$_SESSION[‘</a:t>
            </a:r>
            <a:r>
              <a:rPr lang="en-US" dirty="0" err="1"/>
              <a:t>ip</a:t>
            </a:r>
            <a:r>
              <a:rPr lang="en-US" dirty="0"/>
              <a:t>’] = $_SERVER['REMOTE_ADDR’];</a:t>
            </a:r>
          </a:p>
          <a:p>
            <a:pPr lvl="1"/>
            <a:r>
              <a:rPr lang="en-US" dirty="0"/>
              <a:t>If ($_SESSION[‘</a:t>
            </a:r>
            <a:r>
              <a:rPr lang="en-US" dirty="0" err="1"/>
              <a:t>ip</a:t>
            </a:r>
            <a:r>
              <a:rPr lang="en-US" dirty="0"/>
              <a:t>’] != $_SERVER['REMOTE_ADDR’]) </a:t>
            </a:r>
            <a:r>
              <a:rPr lang="en-US" dirty="0" err="1"/>
              <a:t>session_destroy</a:t>
            </a:r>
            <a:r>
              <a:rPr lang="en-US" dirty="0"/>
              <a:t>();</a:t>
            </a:r>
          </a:p>
          <a:p>
            <a:r>
              <a:rPr lang="en-US" dirty="0">
                <a:solidFill>
                  <a:srgbClr val="0070C0"/>
                </a:solidFill>
              </a:rPr>
              <a:t>Timeout Sessions after 5 minutes</a:t>
            </a:r>
          </a:p>
          <a:p>
            <a:pPr lvl="1"/>
            <a:r>
              <a:rPr lang="en-US" dirty="0"/>
              <a:t>$_SESSION[‘timeout’] = time();</a:t>
            </a:r>
          </a:p>
          <a:p>
            <a:pPr lvl="1"/>
            <a:r>
              <a:rPr lang="en-US" dirty="0"/>
              <a:t>If (($_SESSION[‘timeout’] + 300) &lt; time()) </a:t>
            </a:r>
            <a:r>
              <a:rPr lang="en-US" dirty="0" err="1"/>
              <a:t>session_destroy</a:t>
            </a:r>
            <a:r>
              <a:rPr lang="en-US" dirty="0"/>
              <a:t>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F1C7F9-3A7E-47E0-AAB5-65E403C82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150783-AAC5-4B00-9CED-2C99EE90A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44A400-116E-4130-8F5C-1ED9FDEE9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8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7B729D-2887-4380-B823-AC9F2EB9E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 SESSION Settings (php.ini)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397ECA-B723-4135-9393-4998B1BC3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session.save_handler</a:t>
            </a:r>
            <a:r>
              <a:rPr lang="en-US" dirty="0"/>
              <a:t> 		= files</a:t>
            </a:r>
          </a:p>
          <a:p>
            <a:r>
              <a:rPr lang="en-US" dirty="0" err="1"/>
              <a:t>session.use_cookies</a:t>
            </a:r>
            <a:r>
              <a:rPr lang="en-US" dirty="0"/>
              <a:t> 		= 1</a:t>
            </a:r>
          </a:p>
          <a:p>
            <a:r>
              <a:rPr lang="en-US" dirty="0" err="1"/>
              <a:t>session.cookie_secure</a:t>
            </a:r>
            <a:r>
              <a:rPr lang="en-US" dirty="0"/>
              <a:t> 		= 1</a:t>
            </a:r>
          </a:p>
          <a:p>
            <a:r>
              <a:rPr lang="en-US" dirty="0" err="1"/>
              <a:t>session.use_only_cookies</a:t>
            </a:r>
            <a:r>
              <a:rPr lang="en-US" dirty="0"/>
              <a:t> 	= 1</a:t>
            </a:r>
          </a:p>
          <a:p>
            <a:r>
              <a:rPr lang="en-US" dirty="0" err="1"/>
              <a:t>session.cookie_domain</a:t>
            </a:r>
            <a:r>
              <a:rPr lang="en-US" dirty="0"/>
              <a:t> 		= "example.com"</a:t>
            </a:r>
          </a:p>
          <a:p>
            <a:r>
              <a:rPr lang="en-US" dirty="0" err="1"/>
              <a:t>session.cookie_httponly</a:t>
            </a:r>
            <a:r>
              <a:rPr lang="en-US" dirty="0"/>
              <a:t> 		= 1</a:t>
            </a:r>
          </a:p>
          <a:p>
            <a:r>
              <a:rPr lang="en-US" dirty="0" err="1"/>
              <a:t>session.entropy_length</a:t>
            </a:r>
            <a:r>
              <a:rPr lang="en-US" dirty="0"/>
              <a:t> 		= 32</a:t>
            </a:r>
          </a:p>
          <a:p>
            <a:r>
              <a:rPr lang="en-US" dirty="0" err="1"/>
              <a:t>session.entropy_file</a:t>
            </a:r>
            <a:r>
              <a:rPr lang="en-US" dirty="0"/>
              <a:t> 		= /dev/</a:t>
            </a:r>
            <a:r>
              <a:rPr lang="en-US" dirty="0" err="1"/>
              <a:t>urandom</a:t>
            </a:r>
            <a:endParaRPr lang="en-US" dirty="0"/>
          </a:p>
          <a:p>
            <a:r>
              <a:rPr lang="en-US" dirty="0" err="1"/>
              <a:t>session.hash_function</a:t>
            </a:r>
            <a:r>
              <a:rPr lang="en-US" dirty="0"/>
              <a:t> 		= sha256</a:t>
            </a:r>
          </a:p>
          <a:p>
            <a:r>
              <a:rPr lang="en-US" dirty="0" err="1"/>
              <a:t>session.hash_bits_per_character</a:t>
            </a:r>
            <a:r>
              <a:rPr lang="en-US" dirty="0"/>
              <a:t> = 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349ABE-26E8-4E8E-A93D-1D3826F48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9A8077-E829-42EA-A4A7-7E1890C03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886ECA-0BFE-49D9-991E-CA66E98D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8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1F5687-A217-4DB3-9F91-6E0919C94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5176934"/>
          </a:xfrm>
        </p:spPr>
        <p:txBody>
          <a:bodyPr>
            <a:normAutofit/>
          </a:bodyPr>
          <a:lstStyle/>
          <a:p>
            <a:r>
              <a:rPr lang="en-US" sz="7200" dirty="0"/>
              <a:t>Website Infrastructure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FB91A6-4003-4064-B3F1-9EE4B0BE5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665C9A-0446-44D1-975C-72C5F89FC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29C0A0-1CC5-41B1-A4DD-6D14C8F24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6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6AE526-155A-410F-A2CB-C31931FC6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PHP.INI – Security Configuration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91B8C7-ABB7-4395-9007-11F08C4F6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file_uploads</a:t>
            </a:r>
            <a:r>
              <a:rPr lang="en-US" dirty="0"/>
              <a:t> = Off			// Don’t allow file uploads</a:t>
            </a:r>
          </a:p>
          <a:p>
            <a:r>
              <a:rPr lang="en-US" dirty="0" err="1"/>
              <a:t>upload_max_filesize</a:t>
            </a:r>
            <a:r>
              <a:rPr lang="en-US" dirty="0"/>
              <a:t> = 1M		// Limit File Upload Size</a:t>
            </a:r>
          </a:p>
          <a:p>
            <a:r>
              <a:rPr lang="en-US" dirty="0" err="1"/>
              <a:t>allow_url_fopen</a:t>
            </a:r>
            <a:r>
              <a:rPr lang="en-US" dirty="0"/>
              <a:t> = Off		// Don’t allow remote files</a:t>
            </a:r>
          </a:p>
          <a:p>
            <a:r>
              <a:rPr lang="en-US" dirty="0" err="1"/>
              <a:t>allow_url_include</a:t>
            </a:r>
            <a:r>
              <a:rPr lang="en-US" dirty="0"/>
              <a:t> = Off		// Don’t allow remote includes</a:t>
            </a:r>
          </a:p>
          <a:p>
            <a:r>
              <a:rPr lang="en-US" dirty="0" err="1"/>
              <a:t>post_max_size</a:t>
            </a:r>
            <a:r>
              <a:rPr lang="en-US" dirty="0"/>
              <a:t> = 1K			// Set to realistic value</a:t>
            </a:r>
          </a:p>
          <a:p>
            <a:r>
              <a:rPr lang="en-US" dirty="0" err="1"/>
              <a:t>open_basedir</a:t>
            </a:r>
            <a:r>
              <a:rPr lang="en-US" dirty="0"/>
              <a:t> = "/www/"		// Limit PHP access to root &amp; subs</a:t>
            </a:r>
          </a:p>
          <a:p>
            <a:r>
              <a:rPr lang="en-US" dirty="0" err="1"/>
              <a:t>expose_php</a:t>
            </a:r>
            <a:r>
              <a:rPr lang="en-US" dirty="0"/>
              <a:t> = Off			// Keep PHP hidden</a:t>
            </a:r>
          </a:p>
          <a:p>
            <a:r>
              <a:rPr lang="en-US" dirty="0" err="1"/>
              <a:t>error_reporting</a:t>
            </a:r>
            <a:r>
              <a:rPr lang="en-US" dirty="0"/>
              <a:t> = E_ALL		// Report all errors in log file</a:t>
            </a:r>
          </a:p>
          <a:p>
            <a:r>
              <a:rPr lang="en-US" dirty="0" err="1"/>
              <a:t>display_errors</a:t>
            </a:r>
            <a:r>
              <a:rPr lang="en-US" dirty="0"/>
              <a:t> = Off			// Do not show errors </a:t>
            </a:r>
          </a:p>
          <a:p>
            <a:r>
              <a:rPr lang="en-US" dirty="0" err="1"/>
              <a:t>display_startup_errors</a:t>
            </a:r>
            <a:r>
              <a:rPr lang="en-US" dirty="0"/>
              <a:t>=Off		// Do not show errors</a:t>
            </a:r>
          </a:p>
          <a:p>
            <a:r>
              <a:rPr lang="en-US" dirty="0" err="1"/>
              <a:t>disable_functions</a:t>
            </a:r>
            <a:r>
              <a:rPr lang="en-US" dirty="0"/>
              <a:t> = exec, </a:t>
            </a:r>
            <a:r>
              <a:rPr lang="en-US" dirty="0" err="1"/>
              <a:t>passthru</a:t>
            </a:r>
            <a:r>
              <a:rPr lang="en-US" dirty="0"/>
              <a:t>, </a:t>
            </a:r>
            <a:r>
              <a:rPr lang="en-US" dirty="0" err="1"/>
              <a:t>shell_exec</a:t>
            </a:r>
            <a:r>
              <a:rPr lang="en-US" dirty="0"/>
              <a:t>, system, </a:t>
            </a:r>
            <a:r>
              <a:rPr lang="en-US" dirty="0" err="1"/>
              <a:t>proc_open</a:t>
            </a:r>
            <a:r>
              <a:rPr lang="en-US" dirty="0"/>
              <a:t>, </a:t>
            </a:r>
            <a:r>
              <a:rPr lang="en-US" dirty="0" err="1"/>
              <a:t>popen</a:t>
            </a:r>
            <a:r>
              <a:rPr lang="en-US" dirty="0"/>
              <a:t>, </a:t>
            </a:r>
            <a:r>
              <a:rPr lang="en-US" dirty="0" err="1"/>
              <a:t>curl_exec</a:t>
            </a:r>
            <a:r>
              <a:rPr lang="en-US" dirty="0"/>
              <a:t>, </a:t>
            </a:r>
            <a:r>
              <a:rPr lang="en-US" dirty="0" err="1"/>
              <a:t>curl_multi_exec</a:t>
            </a:r>
            <a:r>
              <a:rPr lang="en-US" dirty="0"/>
              <a:t>, </a:t>
            </a:r>
            <a:r>
              <a:rPr lang="en-US" dirty="0" err="1"/>
              <a:t>parse_ini_file</a:t>
            </a:r>
            <a:r>
              <a:rPr lang="en-US" dirty="0"/>
              <a:t>, </a:t>
            </a:r>
            <a:r>
              <a:rPr lang="en-US" dirty="0" err="1"/>
              <a:t>show_source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C2278B-9830-4284-B718-F3D91DF1B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9203ED-9D27-47E6-958F-0DE131B8C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C143F1-D0FB-4C94-B0D2-72410FC3D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37</a:t>
            </a:fld>
            <a:endParaRPr lang="en-US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82B59331-27A0-4AA0-A920-38D509EB1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post_max_size</a:t>
            </a: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00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1K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90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77723C-65BA-4A38-8893-AC3749117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78BCDF-DCCA-4A2B-A602-090514525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Written Plan that others can follow</a:t>
            </a:r>
          </a:p>
          <a:p>
            <a:r>
              <a:rPr lang="en-US" dirty="0"/>
              <a:t>Prepare for the Worst</a:t>
            </a:r>
          </a:p>
          <a:p>
            <a:r>
              <a:rPr lang="en-US" dirty="0"/>
              <a:t>Understand your web provider’s ability to restore lost or damaged files and data</a:t>
            </a:r>
          </a:p>
          <a:p>
            <a:r>
              <a:rPr lang="en-US" dirty="0"/>
              <a:t>Periodic offsite backups (use Secure FTP - </a:t>
            </a:r>
            <a:r>
              <a:rPr lang="en-US" dirty="0" err="1"/>
              <a:t>Filezilla</a:t>
            </a:r>
            <a:r>
              <a:rPr lang="en-US" dirty="0"/>
              <a:t>) </a:t>
            </a:r>
          </a:p>
          <a:p>
            <a:r>
              <a:rPr lang="en-US" dirty="0"/>
              <a:t>Test your ability to recover – you can use your PC (</a:t>
            </a:r>
            <a:r>
              <a:rPr lang="en-US" dirty="0" err="1"/>
              <a:t>WAMPServer</a:t>
            </a:r>
            <a:r>
              <a:rPr lang="en-US" dirty="0"/>
              <a:t> or XAMPP)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D6F56D-875B-4CAC-9BF3-D6EAE0E86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227404-4084-47ED-A9CA-42C341838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87EB68-58DA-4FFE-AA9A-F0A6C349F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7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FC1D0E-96E7-436F-9D7D-1C15927C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Backups - DIY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133607-8EFC-4E5C-AA34-282AECD7A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Allows restore of the database without assistance</a:t>
            </a:r>
          </a:p>
          <a:p>
            <a:r>
              <a:rPr lang="en-US" dirty="0"/>
              <a:t>Daily CRON job that backs up the database  @ 3am to a backup directory on my website, filename is </a:t>
            </a:r>
            <a:r>
              <a:rPr lang="en-US" dirty="0" err="1"/>
              <a:t>DataBaseName_yyyy</a:t>
            </a:r>
            <a:r>
              <a:rPr lang="en-US" dirty="0"/>
              <a:t>-mm-</a:t>
            </a:r>
            <a:r>
              <a:rPr lang="en-US" dirty="0" err="1"/>
              <a:t>dd.sql</a:t>
            </a:r>
            <a:endParaRPr lang="en-US" dirty="0"/>
          </a:p>
          <a:p>
            <a:r>
              <a:rPr lang="en-US" dirty="0"/>
              <a:t>Daily backups are kept for 30 days</a:t>
            </a:r>
          </a:p>
          <a:p>
            <a:r>
              <a:rPr lang="en-US" dirty="0"/>
              <a:t>Monthly backups are kept forever</a:t>
            </a:r>
          </a:p>
          <a:p>
            <a:r>
              <a:rPr lang="en-US" dirty="0"/>
              <a:t>Use </a:t>
            </a:r>
            <a:r>
              <a:rPr lang="en-US" dirty="0" err="1"/>
              <a:t>PHPMyAdmin</a:t>
            </a:r>
            <a:r>
              <a:rPr lang="en-US" dirty="0"/>
              <a:t> to do a restore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100" b="1" u="sng" dirty="0" err="1"/>
              <a:t>daily_backup.php</a:t>
            </a:r>
            <a:endParaRPr lang="en-US" sz="2100" b="1" u="sng" dirty="0"/>
          </a:p>
          <a:p>
            <a:pPr marL="0" indent="0">
              <a:buNone/>
            </a:pPr>
            <a:r>
              <a:rPr lang="en-US" sz="2100" dirty="0"/>
              <a:t>$</a:t>
            </a:r>
            <a:r>
              <a:rPr lang="en-US" sz="2100" dirty="0" err="1"/>
              <a:t>backupfile</a:t>
            </a:r>
            <a:r>
              <a:rPr lang="en-US" sz="2100" dirty="0"/>
              <a:t> = "backup/$database_" . date("Y-m-d") . ".</a:t>
            </a:r>
            <a:r>
              <a:rPr lang="en-US" sz="2100" dirty="0" err="1"/>
              <a:t>sql</a:t>
            </a:r>
            <a:r>
              <a:rPr lang="en-US" sz="2100" dirty="0"/>
              <a:t>";</a:t>
            </a:r>
          </a:p>
          <a:p>
            <a:pPr marL="0" indent="0">
              <a:buNone/>
            </a:pPr>
            <a:r>
              <a:rPr lang="en-US" sz="2100" dirty="0"/>
              <a:t>$command  = "</a:t>
            </a:r>
            <a:r>
              <a:rPr lang="en-US" sz="2100" dirty="0" err="1"/>
              <a:t>mysqldump</a:t>
            </a:r>
            <a:r>
              <a:rPr lang="en-US" sz="2100" dirty="0"/>
              <a:t> -h $server -u $user --password=$password $database &gt; $</a:t>
            </a:r>
            <a:r>
              <a:rPr lang="en-US" sz="2100" dirty="0" err="1"/>
              <a:t>backupfile</a:t>
            </a:r>
            <a:r>
              <a:rPr lang="en-US" sz="2100" dirty="0"/>
              <a:t>";</a:t>
            </a:r>
          </a:p>
          <a:p>
            <a:pPr marL="0" indent="0">
              <a:buNone/>
            </a:pPr>
            <a:r>
              <a:rPr lang="en-US" sz="2100" dirty="0"/>
              <a:t>system($command);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C0D2F3-85A5-4008-9A0E-3D9488935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5905EF-112B-4106-AEF8-95BD9863B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5AFCC1-69AD-42E6-9F35-292126DF1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9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CB22AB-64BB-4B81-9262-8B882963E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046D98-7221-4B01-945F-9B89D05FB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Started career as a mainframe programmer &amp; database specialist</a:t>
            </a:r>
          </a:p>
          <a:p>
            <a:r>
              <a:rPr lang="en-US" dirty="0"/>
              <a:t>After 5 years went to IBM in Tech Support and Sales</a:t>
            </a:r>
          </a:p>
          <a:p>
            <a:r>
              <a:rPr lang="en-US" dirty="0"/>
              <a:t>In 2005, 25 years since I last programmed, I wanted to create a website for my hobby</a:t>
            </a:r>
          </a:p>
          <a:p>
            <a:r>
              <a:rPr lang="en-US" dirty="0"/>
              <a:t>Asked Walden </a:t>
            </a:r>
            <a:r>
              <a:rPr lang="en-US" dirty="0" err="1"/>
              <a:t>Leverich</a:t>
            </a:r>
            <a:r>
              <a:rPr lang="en-US" dirty="0"/>
              <a:t> for advice =&gt; PHP and MySQL</a:t>
            </a:r>
          </a:p>
          <a:p>
            <a:r>
              <a:rPr lang="en-US" dirty="0"/>
              <a:t>Read textbook on flight to CA &amp; designed website on flight home</a:t>
            </a:r>
          </a:p>
          <a:p>
            <a:r>
              <a:rPr lang="en-US" dirty="0"/>
              <a:t>Coded website in a week, 3 scripts, and 3 weeks for data entry</a:t>
            </a:r>
          </a:p>
          <a:p>
            <a:r>
              <a:rPr lang="en-US" dirty="0"/>
              <a:t>Website continually updated and added new techniques</a:t>
            </a:r>
          </a:p>
          <a:p>
            <a:r>
              <a:rPr lang="en-US" dirty="0"/>
              <a:t>Average 2 websites a year since then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651085-96FA-4E6C-832D-67EE3FF85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4FE0C0-ABC8-4565-89E2-8DE179E10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865A9F-AF08-4B69-8BF7-CA767D9B3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2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56B10D-7B1E-4F44-B451-ABD4B5493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96A517-683A-4FF1-BAE8-C8A1F4A2B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Close open doors – Telnet, FTP and Control Panel</a:t>
            </a:r>
          </a:p>
          <a:p>
            <a:r>
              <a:rPr lang="en-US" dirty="0"/>
              <a:t>Don’t trust any input – cleanse and verify</a:t>
            </a:r>
          </a:p>
          <a:p>
            <a:r>
              <a:rPr lang="en-US" dirty="0"/>
              <a:t>Minimize exposure of internal resources</a:t>
            </a:r>
          </a:p>
          <a:p>
            <a:r>
              <a:rPr lang="en-US" dirty="0"/>
              <a:t>Disable dangerous website features when not in use</a:t>
            </a:r>
          </a:p>
          <a:p>
            <a:r>
              <a:rPr lang="en-US" dirty="0"/>
              <a:t>Construct websites using </a:t>
            </a:r>
            <a:r>
              <a:rPr lang="en-US" b="1" dirty="0">
                <a:solidFill>
                  <a:srgbClr val="00B050"/>
                </a:solidFill>
              </a:rPr>
              <a:t>SECURE</a:t>
            </a:r>
            <a:r>
              <a:rPr lang="en-US" dirty="0"/>
              <a:t> techniques</a:t>
            </a:r>
          </a:p>
          <a:p>
            <a:r>
              <a:rPr lang="en-US" dirty="0"/>
              <a:t>Establish a backup/recovery plan and </a:t>
            </a:r>
            <a:r>
              <a:rPr lang="en-US" b="1" dirty="0">
                <a:solidFill>
                  <a:srgbClr val="FF0000"/>
                </a:solidFill>
              </a:rPr>
              <a:t>TEST!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40393B-393D-484D-9BA7-F0B3B01F8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CE855A-6487-4687-B1AE-E6C26D143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26900B-36A2-47F8-81D5-E4FBE7E59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6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B2EF19-CB09-4B41-945F-56435B790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ChipGuide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0B5E5F-1954-4CDF-8D9E-DDF8009DE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94399F-4CFF-4133-B86D-553A878C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55FA404-7FFD-46B4-9820-C3A39F9D7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C257FED-06D8-4E17-A0D9-0810C2C4F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5852" y="1690688"/>
            <a:ext cx="6166196" cy="3800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7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9DE614-8557-48A0-8008-3B5A96262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053939-F2FC-4068-9ABE-ACD4270FE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D9666B-7F92-48F3-980A-3BE0A15A9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4C2BE72-8B2C-4CEB-AFD7-631E1F3B8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025" y="314325"/>
            <a:ext cx="7741922" cy="604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96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D4F666-3F0F-4944-B9E8-2FAC7879E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A1BF02-3AF4-4523-BC03-7363D5E0F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Cross site scripting (XSS)</a:t>
            </a:r>
          </a:p>
          <a:p>
            <a:r>
              <a:rPr lang="en-US" dirty="0"/>
              <a:t>SQL Injection</a:t>
            </a:r>
          </a:p>
          <a:p>
            <a:r>
              <a:rPr lang="en-US" dirty="0"/>
              <a:t>Directory traversal (path injection)</a:t>
            </a:r>
          </a:p>
          <a:p>
            <a:r>
              <a:rPr lang="en-US" dirty="0"/>
              <a:t>Command injection</a:t>
            </a:r>
          </a:p>
          <a:p>
            <a:r>
              <a:rPr lang="en-US" dirty="0"/>
              <a:t>Code injection</a:t>
            </a:r>
          </a:p>
          <a:p>
            <a:r>
              <a:rPr lang="en-US" dirty="0"/>
              <a:t>Cross site request forgery (XSRF/CSRF)</a:t>
            </a:r>
          </a:p>
          <a:p>
            <a:r>
              <a:rPr lang="en-US" dirty="0"/>
              <a:t>Session hijacking</a:t>
            </a:r>
          </a:p>
          <a:p>
            <a:r>
              <a:rPr lang="en-US" dirty="0"/>
              <a:t>Remote file inclusion</a:t>
            </a:r>
          </a:p>
          <a:p>
            <a:r>
              <a:rPr lang="en-US" dirty="0"/>
              <a:t>Accidents/Disasters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326A99-A7E0-43EA-8A92-2DBA67A7F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098425-9D4B-44B1-BDEF-ACC18E41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472123-13B6-4DF9-AACD-165630100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EFDC20-D6B9-4A82-B43C-5DE7C551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Will be Hacked First?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687E1A-83CF-43DD-8DE8-B70EBC923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34AB8C-C9A7-444C-BDB9-67C116D52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94404C-B862-49D8-A3D3-CB24F51CC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780CDB7-C50A-44C1-8389-9C61AEA82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1067" y="1591543"/>
            <a:ext cx="2065273" cy="456184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918933E-9913-4CD4-9FB9-A9723086C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3162" y="1591543"/>
            <a:ext cx="3363247" cy="456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25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6CCEA7-AD8B-4A65-9506-2EB8CBED8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7CF8A2-B13B-4417-A52E-EB0C4F39E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   </a:t>
            </a:r>
            <a:r>
              <a:rPr lang="en-US" b="1" u="sng" dirty="0"/>
              <a:t>CLIENT</a:t>
            </a:r>
            <a:r>
              <a:rPr lang="en-US" b="1" dirty="0"/>
              <a:t>			</a:t>
            </a:r>
            <a:r>
              <a:rPr lang="en-US" b="1" u="sng" dirty="0"/>
              <a:t>USER</a:t>
            </a:r>
            <a:r>
              <a:rPr lang="en-US" b="1" dirty="0"/>
              <a:t>		</a:t>
            </a:r>
            <a:r>
              <a:rPr lang="en-US" b="1" u="sng" dirty="0"/>
              <a:t>PURPOSE</a:t>
            </a:r>
          </a:p>
          <a:p>
            <a:r>
              <a:rPr lang="en-US" dirty="0"/>
              <a:t>Browser			End Users 	Use the website</a:t>
            </a:r>
          </a:p>
          <a:p>
            <a:r>
              <a:rPr lang="en-US" dirty="0"/>
              <a:t>FTP				Developer	Upload Code &amp; Other files</a:t>
            </a:r>
          </a:p>
          <a:p>
            <a:r>
              <a:rPr lang="en-US" dirty="0"/>
              <a:t>Telnet			Developer	Maintain Website</a:t>
            </a:r>
          </a:p>
          <a:p>
            <a:r>
              <a:rPr lang="en-US" dirty="0"/>
              <a:t>Control Panel		Developer	Maintain Website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FTP, Telnet and Control Panel access should only be </a:t>
            </a:r>
            <a:r>
              <a:rPr lang="en-US" b="1" dirty="0">
                <a:solidFill>
                  <a:srgbClr val="FF0000"/>
                </a:solidFill>
              </a:rPr>
              <a:t>SECURE</a:t>
            </a:r>
            <a:r>
              <a:rPr lang="en-US" dirty="0"/>
              <a:t> using unpredictable </a:t>
            </a:r>
            <a:r>
              <a:rPr lang="en-US" b="1" dirty="0">
                <a:solidFill>
                  <a:srgbClr val="FF0000"/>
                </a:solidFill>
              </a:rPr>
              <a:t>USERID’s</a:t>
            </a:r>
            <a:r>
              <a:rPr lang="en-US" dirty="0"/>
              <a:t> and </a:t>
            </a:r>
            <a:r>
              <a:rPr lang="en-US" b="1" dirty="0">
                <a:solidFill>
                  <a:srgbClr val="00B050"/>
                </a:solidFill>
              </a:rPr>
              <a:t>STRONG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PASSWORD’s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24BCCD-EA1D-4E37-ABEE-0445AC2AA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2017, Charles Kaplan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2A6EF9-FE62-4B7A-A24A-9CB4196E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Secure PHP and MySQL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299005-3235-40AC-91B4-2906C9E6B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6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loud skipper design slides.potx" id="{E8493412-85DD-4641-9E8A-937B29FD6AA2}" vid="{77E91E09-5010-404D-ADF4-B79FA46D72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DD01B8-816B-49B7-8C81-03AB51D87C54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40262f94-9f35-4ac3-9a90-690165a166b7"/>
    <ds:schemaRef ds:uri="a4f35948-e619-41b3-aa29-22878b09cfd2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19985</TotalTime>
  <Words>2017</Words>
  <Application>Microsoft Office PowerPoint</Application>
  <PresentationFormat>Widescreen</PresentationFormat>
  <Paragraphs>510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Calibri</vt:lpstr>
      <vt:lpstr>Cambria</vt:lpstr>
      <vt:lpstr>Courier New</vt:lpstr>
      <vt:lpstr>Cloud skipper design template</vt:lpstr>
      <vt:lpstr>Secure PHP and MySQL</vt:lpstr>
      <vt:lpstr>Agenda</vt:lpstr>
      <vt:lpstr>Disclaimer</vt:lpstr>
      <vt:lpstr>Background</vt:lpstr>
      <vt:lpstr>The ChipGuide</vt:lpstr>
      <vt:lpstr>PowerPoint Presentation</vt:lpstr>
      <vt:lpstr>Threats</vt:lpstr>
      <vt:lpstr>Who Will be Hacked First?</vt:lpstr>
      <vt:lpstr>Website Access</vt:lpstr>
      <vt:lpstr>PHP Vulnerabilities</vt:lpstr>
      <vt:lpstr>HANDLING  INPUT DATA</vt:lpstr>
      <vt:lpstr>Client Input</vt:lpstr>
      <vt:lpstr>Clean Your Input </vt:lpstr>
      <vt:lpstr>Cleanse/Normalize Input Function</vt:lpstr>
      <vt:lpstr>Input Validation – filter_var Function</vt:lpstr>
      <vt:lpstr>Input Validation</vt:lpstr>
      <vt:lpstr>Validate URL</vt:lpstr>
      <vt:lpstr>Input Validation – Drop Downs</vt:lpstr>
      <vt:lpstr>File Uploads</vt:lpstr>
      <vt:lpstr>File Upload Process</vt:lpstr>
      <vt:lpstr>File Uploads</vt:lpstr>
      <vt:lpstr>File Upload Function</vt:lpstr>
      <vt:lpstr>File Upload Function, continued</vt:lpstr>
      <vt:lpstr>Storing Data</vt:lpstr>
      <vt:lpstr>Encrypting Sensitive Data</vt:lpstr>
      <vt:lpstr>MySQL Prepared Statements</vt:lpstr>
      <vt:lpstr>Website Construction</vt:lpstr>
      <vt:lpstr>Website Construction</vt:lpstr>
      <vt:lpstr>Website Construction</vt:lpstr>
      <vt:lpstr>Website Construction – Directories</vt:lpstr>
      <vt:lpstr>HTTPS – Secured Sockets</vt:lpstr>
      <vt:lpstr>Sessions</vt:lpstr>
      <vt:lpstr>Session Hijacking</vt:lpstr>
      <vt:lpstr>Session Hijacking Solution</vt:lpstr>
      <vt:lpstr>Safe SESSION Settings (php.ini)</vt:lpstr>
      <vt:lpstr>Website Infrastructure</vt:lpstr>
      <vt:lpstr>PHP.INI – Security Configuration </vt:lpstr>
      <vt:lpstr>Disaster Plan</vt:lpstr>
      <vt:lpstr>Database Backups - DIY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PHP and MySQL</dc:title>
  <dc:creator>Charles Kaplan</dc:creator>
  <cp:lastModifiedBy>Matt Spies</cp:lastModifiedBy>
  <cp:revision>103</cp:revision>
  <dcterms:created xsi:type="dcterms:W3CDTF">2017-11-28T02:00:08Z</dcterms:created>
  <dcterms:modified xsi:type="dcterms:W3CDTF">2018-01-17T22:05:25Z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